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8" r:id="rId4"/>
    <p:sldId id="258" r:id="rId5"/>
    <p:sldId id="281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79" r:id="rId15"/>
    <p:sldId id="265" r:id="rId16"/>
    <p:sldId id="267" r:id="rId17"/>
    <p:sldId id="28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41265-8408-4544-AAEC-8F9B5249BEFC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A8DBC-FBA4-3D4F-9E9B-086E0E4F80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93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A8DBC-FBA4-3D4F-9E9B-086E0E4F80A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4396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A8DBC-FBA4-3D4F-9E9B-086E0E4F80A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343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"/>
            <a:ext cx="12192000" cy="3509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67862" y="399393"/>
            <a:ext cx="11456276" cy="6106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noFill/>
            </a:endParaRPr>
          </a:p>
        </p:txBody>
      </p:sp>
      <p:sp>
        <p:nvSpPr>
          <p:cNvPr id="8" name="제목 1"/>
          <p:cNvSpPr txBox="1">
            <a:spLocks/>
          </p:cNvSpPr>
          <p:nvPr userDrawn="1"/>
        </p:nvSpPr>
        <p:spPr>
          <a:xfrm>
            <a:off x="1209673" y="1775711"/>
            <a:ext cx="9144000" cy="952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800" b="0" dirty="0" smtClean="0">
                <a:solidFill>
                  <a:schemeClr val="bg1"/>
                </a:solidFill>
              </a:rPr>
              <a:t>밑바닥부터 시작하는</a:t>
            </a:r>
            <a:endParaRPr kumimoji="1" lang="ko-KR" altLang="en-US" sz="2800" b="0" dirty="0">
              <a:solidFill>
                <a:schemeClr val="bg1"/>
              </a:solidFill>
            </a:endParaRPr>
          </a:p>
        </p:txBody>
      </p:sp>
      <p:sp>
        <p:nvSpPr>
          <p:cNvPr id="10" name="부제 2"/>
          <p:cNvSpPr txBox="1">
            <a:spLocks/>
          </p:cNvSpPr>
          <p:nvPr userDrawn="1"/>
        </p:nvSpPr>
        <p:spPr>
          <a:xfrm>
            <a:off x="1404938" y="3509962"/>
            <a:ext cx="9144000" cy="1354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600" dirty="0" smtClean="0"/>
              <a:t>[								    ]</a:t>
            </a:r>
            <a:endParaRPr kumimoji="1" lang="ko-KR" altLang="en-US" sz="6600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043988" y="1735362"/>
            <a:ext cx="1677548" cy="1523458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 userDrawn="1"/>
        </p:nvSpPr>
        <p:spPr>
          <a:xfrm>
            <a:off x="1209673" y="2537199"/>
            <a:ext cx="9144000" cy="952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6000" b="1" smtClean="0">
                <a:solidFill>
                  <a:schemeClr val="bg1"/>
                </a:solidFill>
              </a:rPr>
              <a:t>Deep</a:t>
            </a:r>
            <a:r>
              <a:rPr kumimoji="1" lang="en-US" altLang="ko-KR" sz="6000" b="1" baseline="0" smtClean="0">
                <a:solidFill>
                  <a:schemeClr val="bg1"/>
                </a:solidFill>
              </a:rPr>
              <a:t> </a:t>
            </a:r>
            <a:r>
              <a:rPr kumimoji="1" lang="en-US" altLang="ko-KR" sz="6000" b="1" baseline="0" dirty="0" smtClean="0">
                <a:solidFill>
                  <a:schemeClr val="bg1"/>
                </a:solidFill>
              </a:rPr>
              <a:t>Learning Study</a:t>
            </a:r>
            <a:endParaRPr kumimoji="1" lang="en-US" altLang="ko-KR" sz="6000" b="1" dirty="0" smtClean="0">
              <a:solidFill>
                <a:schemeClr val="bg1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 userDrawn="1"/>
        </p:nvSpPr>
        <p:spPr>
          <a:xfrm>
            <a:off x="1577536" y="5087287"/>
            <a:ext cx="9144000" cy="952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2400" b="1" dirty="0" smtClean="0">
                <a:solidFill>
                  <a:schemeClr val="tx1"/>
                </a:solidFill>
              </a:rPr>
              <a:t>발표자 </a:t>
            </a:r>
            <a:r>
              <a:rPr kumimoji="1" lang="en-US" altLang="ko-KR" sz="2400" b="1" dirty="0" smtClean="0">
                <a:solidFill>
                  <a:schemeClr val="tx1"/>
                </a:solidFill>
              </a:rPr>
              <a:t>:</a:t>
            </a:r>
            <a:r>
              <a:rPr kumimoji="1" lang="ko-KR" altLang="en-US" sz="2400" b="1" dirty="0" smtClean="0">
                <a:solidFill>
                  <a:schemeClr val="tx1"/>
                </a:solidFill>
              </a:rPr>
              <a:t> 남현길</a:t>
            </a:r>
            <a:endParaRPr kumimoji="1"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906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67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95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5863" y="676281"/>
            <a:ext cx="10167937" cy="814050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5011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4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71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348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27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43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1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A1D90-A997-7F45-ABA8-26F3BACE242B}" type="datetimeFigureOut">
              <a:rPr kumimoji="1" lang="ko-KR" altLang="en-US" smtClean="0"/>
              <a:t>2018. 1. 24.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31270-4338-D840-9431-68E81D53377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59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63328" y="676277"/>
            <a:ext cx="10225087" cy="81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93496" y="6369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92A1D90-A997-7F45-ABA8-26F3BACE242B}" type="datetimeFigureOut">
              <a:rPr kumimoji="1" lang="ko-KR" altLang="en-US" smtClean="0"/>
              <a:pPr/>
              <a:t>2018. 1. 24.</a:t>
            </a:fld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2112" y="6365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7731270-4338-D840-9431-68E81D53377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93512" y="663575"/>
            <a:ext cx="1069816" cy="971550"/>
          </a:xfrm>
          <a:prstGeom prst="rect">
            <a:avLst/>
          </a:prstGeom>
        </p:spPr>
      </p:pic>
      <p:cxnSp>
        <p:nvCxnSpPr>
          <p:cNvPr id="9" name="직선 연결선[R] 8"/>
          <p:cNvCxnSpPr/>
          <p:nvPr userDrawn="1"/>
        </p:nvCxnSpPr>
        <p:spPr>
          <a:xfrm>
            <a:off x="0" y="163512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 userDrawn="1"/>
        </p:nvCxnSpPr>
        <p:spPr>
          <a:xfrm>
            <a:off x="0" y="1682414"/>
            <a:ext cx="62412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 userDrawn="1"/>
        </p:nvCxnSpPr>
        <p:spPr>
          <a:xfrm>
            <a:off x="0" y="47307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>
            <a:endCxn id="13" idx="2"/>
          </p:cNvCxnSpPr>
          <p:nvPr userDrawn="1"/>
        </p:nvCxnSpPr>
        <p:spPr>
          <a:xfrm>
            <a:off x="5950743" y="414339"/>
            <a:ext cx="624125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바닥글 개체 틀 4"/>
          <p:cNvSpPr txBox="1">
            <a:spLocks/>
          </p:cNvSpPr>
          <p:nvPr userDrawn="1"/>
        </p:nvSpPr>
        <p:spPr>
          <a:xfrm>
            <a:off x="6000751" y="78582"/>
            <a:ext cx="6141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ko-KR" sz="1600" b="1" dirty="0" smtClean="0"/>
              <a:t>&lt;&lt;Deep Learning Study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720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상자 10"/>
          <p:cNvSpPr txBox="1"/>
          <p:nvPr/>
        </p:nvSpPr>
        <p:spPr>
          <a:xfrm>
            <a:off x="2228850" y="3814763"/>
            <a:ext cx="7443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 smtClean="0"/>
              <a:t>Chapter 1. </a:t>
            </a:r>
            <a:r>
              <a:rPr kumimoji="1" lang="ko-KR" altLang="en-US" sz="2400" b="1" dirty="0" smtClean="0"/>
              <a:t>헬로 파이썬 </a:t>
            </a:r>
            <a:r>
              <a:rPr kumimoji="1" lang="en-US" altLang="ko-KR" sz="2400" b="1" dirty="0" smtClean="0"/>
              <a:t>&amp;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 smtClean="0"/>
              <a:t>Chapter 2. </a:t>
            </a:r>
            <a:r>
              <a:rPr kumimoji="1" lang="ko-KR" altLang="en-US" sz="2400" b="1" dirty="0" smtClean="0"/>
              <a:t>퍼셉트론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35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00051" y="1839911"/>
            <a:ext cx="11620498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 smtClean="0"/>
              <a:t>numpy</a:t>
            </a:r>
            <a:endParaRPr lang="ko-KR" altLang="en-US" sz="2400" b="1" dirty="0" smtClean="0">
              <a:effectLst/>
            </a:endParaRPr>
          </a:p>
          <a:p>
            <a:pPr lvl="1" fontAlgn="base"/>
            <a:r>
              <a:rPr lang="ko-KR" altLang="en-US" sz="2000" b="1" dirty="0"/>
              <a:t>넘파이의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차원 </a:t>
            </a:r>
            <a:r>
              <a:rPr lang="ko-KR" altLang="en-US" sz="2000" b="1" dirty="0" smtClean="0"/>
              <a:t>배열</a:t>
            </a:r>
            <a:endParaRPr lang="en-US" altLang="ko-KR" sz="2000" b="1" dirty="0" smtClean="0"/>
          </a:p>
          <a:p>
            <a:pPr lvl="1" fontAlgn="base"/>
            <a:endParaRPr lang="en-US" altLang="ko-KR" sz="2000" b="1" dirty="0"/>
          </a:p>
          <a:p>
            <a:pPr lvl="2" fontAlgn="base"/>
            <a:r>
              <a:rPr lang="en-US" altLang="ko-KR" sz="1800" dirty="0"/>
              <a:t>2X2</a:t>
            </a:r>
            <a:r>
              <a:rPr lang="ko-KR" altLang="en-US" sz="1800" dirty="0"/>
              <a:t>는 행렬의 형상</a:t>
            </a:r>
            <a:r>
              <a:rPr lang="en-US" altLang="ko-KR" sz="1800" dirty="0"/>
              <a:t>(shape), shape - </a:t>
            </a:r>
            <a:r>
              <a:rPr lang="ko-KR" altLang="en-US" sz="1800" dirty="0"/>
              <a:t>각 차원의 크기</a:t>
            </a:r>
            <a:r>
              <a:rPr lang="en-US" altLang="ko-KR" sz="1800" dirty="0"/>
              <a:t>(</a:t>
            </a:r>
            <a:r>
              <a:rPr lang="ko-KR" altLang="en-US" sz="1800" dirty="0"/>
              <a:t>원소의 수</a:t>
            </a:r>
            <a:r>
              <a:rPr lang="en-US" altLang="ko-KR" sz="1800" dirty="0"/>
              <a:t>)</a:t>
            </a:r>
          </a:p>
          <a:p>
            <a:pPr lvl="3" fontAlgn="base"/>
            <a:r>
              <a:rPr lang="ko-KR" altLang="en-US" sz="1600" dirty="0"/>
              <a:t>행렬에 담긴 원소의 자료형은 </a:t>
            </a:r>
            <a:r>
              <a:rPr lang="en-US" altLang="ko-KR" sz="1600" dirty="0" err="1"/>
              <a:t>dtype</a:t>
            </a:r>
            <a:r>
              <a:rPr lang="ko-KR" altLang="en-US" sz="1600" dirty="0"/>
              <a:t>으로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lvl="3" fontAlgn="base"/>
            <a:endParaRPr lang="en-US" altLang="ko-KR" sz="1600" b="1" dirty="0"/>
          </a:p>
          <a:p>
            <a:pPr lvl="2" fontAlgn="base"/>
            <a:r>
              <a:rPr lang="ko-KR" altLang="en-US" sz="1800" b="1" dirty="0"/>
              <a:t>배열처럼</a:t>
            </a:r>
          </a:p>
          <a:p>
            <a:pPr lvl="3" fontAlgn="base"/>
            <a:r>
              <a:rPr lang="ko-KR" altLang="en-US" sz="1600" dirty="0"/>
              <a:t>형상이 같은 행렬끼리면 행렬의 산술 연산도 대응하는 원소별로 </a:t>
            </a:r>
            <a:r>
              <a:rPr lang="ko-KR" altLang="en-US" sz="1600" dirty="0" smtClean="0"/>
              <a:t>계산됨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스칼라 값도 연산가능</a:t>
            </a:r>
            <a:r>
              <a:rPr lang="en-US" altLang="ko-KR" sz="1600" dirty="0" smtClean="0"/>
              <a:t>)</a:t>
            </a:r>
          </a:p>
          <a:p>
            <a:pPr lvl="3" fontAlgn="base"/>
            <a:endParaRPr lang="en-US" altLang="ko-KR" sz="1600" b="1" dirty="0"/>
          </a:p>
          <a:p>
            <a:pPr lvl="2" fontAlgn="base"/>
            <a:r>
              <a:rPr lang="ko-KR" altLang="en-US" sz="1800" dirty="0"/>
              <a:t>넘파이 배열 </a:t>
            </a:r>
            <a:r>
              <a:rPr lang="en-US" altLang="ko-KR" sz="1800" dirty="0"/>
              <a:t>N</a:t>
            </a:r>
            <a:r>
              <a:rPr lang="ko-KR" altLang="en-US" sz="1800" dirty="0"/>
              <a:t>차원 배열</a:t>
            </a:r>
            <a:r>
              <a:rPr lang="en-US" altLang="ko-KR" sz="1800" dirty="0"/>
              <a:t>(Rank)</a:t>
            </a:r>
          </a:p>
          <a:p>
            <a:pPr lvl="3" fontAlgn="base"/>
            <a:r>
              <a:rPr lang="en-US" altLang="ko-KR" sz="1600" dirty="0"/>
              <a:t>1</a:t>
            </a:r>
            <a:r>
              <a:rPr lang="ko-KR" altLang="en-US" sz="1600" dirty="0"/>
              <a:t>차원 배열 </a:t>
            </a:r>
            <a:r>
              <a:rPr lang="en-US" altLang="ko-KR" sz="1600" dirty="0"/>
              <a:t>- </a:t>
            </a:r>
            <a:r>
              <a:rPr lang="ko-KR" altLang="en-US" sz="1600" dirty="0"/>
              <a:t>벡터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Vector) /2</a:t>
            </a:r>
            <a:r>
              <a:rPr lang="ko-KR" altLang="en-US" sz="1600" dirty="0"/>
              <a:t>차원 배열 </a:t>
            </a:r>
            <a:r>
              <a:rPr lang="en-US" altLang="ko-KR" sz="1600" dirty="0"/>
              <a:t>- </a:t>
            </a:r>
            <a:r>
              <a:rPr lang="ko-KR" altLang="en-US" sz="1600" dirty="0"/>
              <a:t>행렬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Matrix) /3</a:t>
            </a:r>
            <a:r>
              <a:rPr lang="ko-KR" altLang="en-US" sz="1600" dirty="0"/>
              <a:t>차원 배열 </a:t>
            </a:r>
            <a:r>
              <a:rPr lang="en-US" altLang="ko-KR" sz="1600" dirty="0"/>
              <a:t>- </a:t>
            </a:r>
            <a:r>
              <a:rPr lang="ko-KR" altLang="en-US" sz="1600" dirty="0"/>
              <a:t>텐서</a:t>
            </a:r>
            <a:r>
              <a:rPr lang="en-US" altLang="ko-KR" sz="1600" dirty="0"/>
              <a:t>(Tensor</a:t>
            </a:r>
            <a:r>
              <a:rPr lang="en-US" altLang="ko-KR" sz="1600" dirty="0" smtClean="0"/>
              <a:t>)</a:t>
            </a:r>
          </a:p>
          <a:p>
            <a:pPr lvl="3" fontAlgn="base"/>
            <a:endParaRPr lang="en-US" altLang="ko-KR" sz="1600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8872538" y="6243637"/>
            <a:ext cx="31337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numpyPractice.py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587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r>
              <a:rPr lang="en-US" altLang="ko-KR" sz="2400" b="1" dirty="0" err="1"/>
              <a:t>n</a:t>
            </a:r>
            <a:r>
              <a:rPr lang="en-US" altLang="ko-KR" sz="2400" b="1" dirty="0" err="1" smtClean="0"/>
              <a:t>umpy</a:t>
            </a:r>
            <a:endParaRPr lang="en-US" altLang="ko-KR" sz="2400" b="1" dirty="0" smtClean="0"/>
          </a:p>
          <a:p>
            <a:pPr lvl="1" fontAlgn="base"/>
            <a:r>
              <a:rPr lang="ko-KR" altLang="en-US" sz="2000" b="1" dirty="0" smtClean="0"/>
              <a:t>브로드캐스트</a:t>
            </a:r>
          </a:p>
          <a:p>
            <a:pPr lvl="2" fontAlgn="base"/>
            <a:r>
              <a:rPr lang="ko-KR" altLang="en-US" sz="1800" dirty="0" smtClean="0"/>
              <a:t>넘파이에서는 </a:t>
            </a:r>
            <a:r>
              <a:rPr lang="en-US" altLang="ko-KR" sz="1800" dirty="0" smtClean="0"/>
              <a:t>shape</a:t>
            </a:r>
            <a:r>
              <a:rPr lang="ko-KR" altLang="en-US" sz="1800" dirty="0" smtClean="0"/>
              <a:t>이 다른 배열끼리도 가능</a:t>
            </a:r>
            <a:endParaRPr lang="en-US" altLang="ko-KR" sz="1800" dirty="0" smtClean="0"/>
          </a:p>
          <a:p>
            <a:pPr lvl="2" fontAlgn="base"/>
            <a:endParaRPr lang="en-US" altLang="ko-KR" sz="1800" b="1" dirty="0" smtClean="0"/>
          </a:p>
          <a:p>
            <a:pPr lvl="2" fontAlgn="base"/>
            <a:endParaRPr lang="en-US" altLang="ko-KR" sz="1800" b="1" dirty="0" smtClean="0"/>
          </a:p>
          <a:p>
            <a:pPr lvl="2" fontAlgn="base"/>
            <a:endParaRPr lang="en-US" altLang="ko-KR" sz="1800" b="1" dirty="0" smtClean="0"/>
          </a:p>
          <a:p>
            <a:pPr lvl="3" fontAlgn="base"/>
            <a:r>
              <a:rPr lang="ko-KR" altLang="en-US" sz="1600" b="1" dirty="0" smtClean="0"/>
              <a:t>책 예시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차원 배열인 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차원 배열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와 </a:t>
            </a:r>
            <a:r>
              <a:rPr lang="ko-KR" altLang="en-US" sz="1600" b="1" dirty="0" smtClean="0"/>
              <a:t>똑같은 </a:t>
            </a:r>
            <a:r>
              <a:rPr lang="en-US" altLang="ko-KR" sz="1600" b="1" dirty="0" smtClean="0"/>
              <a:t>shape</a:t>
            </a:r>
            <a:r>
              <a:rPr lang="ko-KR" altLang="en-US" sz="1600" b="1" dirty="0" smtClean="0"/>
              <a:t>으로 변형된 후 원소별 연산</a:t>
            </a:r>
            <a:r>
              <a:rPr lang="ko-KR" altLang="en-US" sz="1600" dirty="0" smtClean="0"/>
              <a:t>이 이루어짐</a:t>
            </a:r>
            <a:r>
              <a:rPr lang="en-US" altLang="ko-KR" sz="1600" dirty="0" smtClean="0"/>
              <a:t>!</a:t>
            </a:r>
          </a:p>
          <a:p>
            <a:pPr lvl="3" fontAlgn="base"/>
            <a:r>
              <a:rPr lang="ko-KR" altLang="en-US" sz="1600" dirty="0" smtClean="0"/>
              <a:t>넘파이가 제공하는 브로드캐스트 기능으로 </a:t>
            </a:r>
            <a:r>
              <a:rPr lang="en-US" altLang="ko-KR" sz="1600" dirty="0" smtClean="0"/>
              <a:t>shape </a:t>
            </a:r>
            <a:r>
              <a:rPr lang="ko-KR" altLang="en-US" sz="1600" dirty="0" smtClean="0"/>
              <a:t>달라도 연산 가능</a:t>
            </a:r>
            <a:r>
              <a:rPr lang="en-US" altLang="ko-KR" sz="1600" dirty="0" smtClean="0"/>
              <a:t>!</a:t>
            </a:r>
          </a:p>
          <a:p>
            <a:pPr lvl="1"/>
            <a:endParaRPr lang="ko-KR" altLang="en-US" b="1" dirty="0" smtClean="0">
              <a:effectLst/>
            </a:endParaRPr>
          </a:p>
          <a:p>
            <a:pPr lvl="1" fontAlgn="base"/>
            <a:r>
              <a:rPr lang="ko-KR" altLang="en-US" sz="2000" b="1" dirty="0"/>
              <a:t>원소 접근</a:t>
            </a:r>
          </a:p>
          <a:p>
            <a:pPr lvl="2" fontAlgn="base"/>
            <a:r>
              <a:rPr lang="ko-KR" altLang="en-US" sz="1800" dirty="0" smtClean="0"/>
              <a:t>원소 </a:t>
            </a:r>
            <a:r>
              <a:rPr lang="ko-KR" altLang="en-US" sz="1800" dirty="0"/>
              <a:t>접근 방법</a:t>
            </a:r>
          </a:p>
          <a:p>
            <a:pPr lvl="3" fontAlgn="base"/>
            <a:r>
              <a:rPr lang="ko-KR" altLang="en-US" sz="1600" dirty="0"/>
              <a:t>하나씩 </a:t>
            </a:r>
            <a:r>
              <a:rPr lang="ko-KR" altLang="en-US" sz="1600" dirty="0" smtClean="0"/>
              <a:t>접근</a:t>
            </a:r>
            <a:r>
              <a:rPr lang="en-US" altLang="ko-KR" sz="1600" b="1" dirty="0" smtClean="0"/>
              <a:t> / </a:t>
            </a:r>
            <a:r>
              <a:rPr lang="en-US" altLang="ko-KR" sz="1600" dirty="0" smtClean="0"/>
              <a:t>for </a:t>
            </a:r>
            <a:r>
              <a:rPr lang="ko-KR" altLang="en-US" sz="1600" dirty="0"/>
              <a:t>문으로 </a:t>
            </a:r>
            <a:r>
              <a:rPr lang="ko-KR" altLang="en-US" sz="1600" dirty="0" smtClean="0"/>
              <a:t>접근</a:t>
            </a:r>
            <a:endParaRPr lang="en-US" altLang="ko-KR" sz="1600" b="1" dirty="0"/>
          </a:p>
          <a:p>
            <a:pPr lvl="3" fontAlgn="base"/>
            <a:r>
              <a:rPr lang="ko-KR" altLang="en-US" sz="1600" b="1" dirty="0"/>
              <a:t>인덱스를 배열로 지정해 한 번에 여러 원소에 </a:t>
            </a:r>
            <a:r>
              <a:rPr lang="ko-KR" altLang="en-US" sz="1600" b="1" dirty="0" smtClean="0"/>
              <a:t>접근</a:t>
            </a:r>
            <a:endParaRPr lang="en-US" altLang="ko-KR" sz="1600" b="1" dirty="0"/>
          </a:p>
          <a:p>
            <a:pPr lvl="4" fontAlgn="base"/>
            <a:r>
              <a:rPr lang="ko-KR" altLang="en-US" sz="1600" dirty="0"/>
              <a:t>이 기법을 이용하여 특정 조건을 만족하는 원소만 얻을 수 </a:t>
            </a:r>
            <a:r>
              <a:rPr lang="ko-KR" altLang="en-US" sz="1600" dirty="0" smtClean="0"/>
              <a:t>있음</a:t>
            </a:r>
            <a:endParaRPr lang="en-US" altLang="ko-KR" sz="1600" b="1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8872538" y="6243637"/>
            <a:ext cx="31337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numpyPractice.py</a:t>
            </a:r>
            <a:endParaRPr kumimoji="1" lang="ko-KR" altLang="en-US" sz="1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863" y="2015557"/>
            <a:ext cx="4469606" cy="16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en-US" altLang="ko-KR" dirty="0" err="1"/>
              <a:t>matplotlib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altLang="ko-KR" b="1" dirty="0" err="1" smtClean="0"/>
              <a:t>matplotlib</a:t>
            </a:r>
            <a:endParaRPr lang="en-US" altLang="ko-KR" b="1" dirty="0" smtClean="0"/>
          </a:p>
          <a:p>
            <a:pPr lvl="1" fontAlgn="base"/>
            <a:r>
              <a:rPr lang="ko-KR" altLang="en-US" dirty="0" smtClean="0"/>
              <a:t>그래프를 </a:t>
            </a:r>
            <a:r>
              <a:rPr lang="ko-KR" altLang="en-US" dirty="0"/>
              <a:t>그려주는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 fontAlgn="base"/>
            <a:endParaRPr lang="ko-KR" altLang="en-US" dirty="0"/>
          </a:p>
          <a:p>
            <a:pPr lvl="1" fontAlgn="base"/>
            <a:r>
              <a:rPr lang="ko-KR" altLang="en-US" dirty="0" smtClean="0"/>
              <a:t>단순한 </a:t>
            </a:r>
            <a:r>
              <a:rPr lang="ko-KR" altLang="en-US" dirty="0"/>
              <a:t>그래프 그리기</a:t>
            </a:r>
          </a:p>
          <a:p>
            <a:pPr lvl="2" fontAlgn="base"/>
            <a:r>
              <a:rPr lang="ko-KR" altLang="en-US" dirty="0"/>
              <a:t>그래프 그리기 위해서는 </a:t>
            </a:r>
            <a:r>
              <a:rPr lang="en-US" altLang="ko-KR" dirty="0" err="1"/>
              <a:t>matplotlib</a:t>
            </a:r>
            <a:r>
              <a:rPr lang="ko-KR" altLang="en-US" dirty="0"/>
              <a:t>의 </a:t>
            </a:r>
            <a:r>
              <a:rPr lang="en-US" altLang="ko-KR" b="1" dirty="0" err="1"/>
              <a:t>pyplot</a:t>
            </a:r>
            <a:r>
              <a:rPr lang="en-US" altLang="ko-KR" b="1" dirty="0"/>
              <a:t> </a:t>
            </a:r>
            <a:r>
              <a:rPr lang="ko-KR" altLang="en-US" b="1" dirty="0"/>
              <a:t>모듈 </a:t>
            </a:r>
            <a:r>
              <a:rPr lang="ko-KR" altLang="en-US" dirty="0"/>
              <a:t>사용</a:t>
            </a:r>
          </a:p>
          <a:p>
            <a:pPr lvl="3" fontAlgn="base"/>
            <a:r>
              <a:rPr lang="ko-KR" altLang="en-US" dirty="0" smtClean="0"/>
              <a:t>넘파이의 </a:t>
            </a:r>
            <a:r>
              <a:rPr lang="en-US" altLang="ko-KR" dirty="0"/>
              <a:t>arrange </a:t>
            </a:r>
            <a:r>
              <a:rPr lang="ko-KR" altLang="en-US" dirty="0"/>
              <a:t>메서드로 데이터 생성하여 변수 </a:t>
            </a:r>
            <a:r>
              <a:rPr lang="en-US" altLang="ko-KR" dirty="0"/>
              <a:t>x</a:t>
            </a:r>
            <a:r>
              <a:rPr lang="ko-KR" altLang="en-US" dirty="0"/>
              <a:t>에 할당 → </a:t>
            </a:r>
            <a:r>
              <a:rPr lang="en-US" altLang="ko-KR" dirty="0"/>
              <a:t>x</a:t>
            </a:r>
            <a:r>
              <a:rPr lang="ko-KR" altLang="en-US" dirty="0"/>
              <a:t>의 각 원소에 넘파이의 </a:t>
            </a:r>
            <a:r>
              <a:rPr lang="en-US" altLang="ko-KR" dirty="0"/>
              <a:t>sin </a:t>
            </a:r>
            <a:r>
              <a:rPr lang="ko-KR" altLang="en-US" dirty="0"/>
              <a:t>함수인 </a:t>
            </a:r>
            <a:r>
              <a:rPr lang="en-US" altLang="ko-KR" dirty="0" err="1"/>
              <a:t>np.sin</a:t>
            </a:r>
            <a:r>
              <a:rPr lang="en-US" altLang="ko-KR" dirty="0"/>
              <a:t>()</a:t>
            </a:r>
            <a:r>
              <a:rPr lang="ko-KR" altLang="en-US" dirty="0"/>
              <a:t>을 적용하여 변수 </a:t>
            </a:r>
            <a:r>
              <a:rPr lang="en-US" altLang="ko-KR" dirty="0"/>
              <a:t>y</a:t>
            </a:r>
            <a:r>
              <a:rPr lang="ko-KR" altLang="en-US" dirty="0"/>
              <a:t>에 할당 →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를 인수로 </a:t>
            </a:r>
            <a:r>
              <a:rPr lang="en-US" altLang="ko-KR" dirty="0" err="1"/>
              <a:t>plt.plot</a:t>
            </a:r>
            <a:r>
              <a:rPr lang="en-US" altLang="ko-KR" dirty="0"/>
              <a:t> </a:t>
            </a:r>
            <a:r>
              <a:rPr lang="ko-KR" altLang="en-US" dirty="0"/>
              <a:t>메서드를 호출하여 그래프를 그림 → </a:t>
            </a: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  <a:r>
              <a:rPr lang="ko-KR" altLang="en-US" dirty="0"/>
              <a:t>를 호출해 그래프를 화면에 출력</a:t>
            </a:r>
          </a:p>
          <a:p>
            <a:pPr lvl="3" fontAlgn="base"/>
            <a:r>
              <a:rPr lang="en-US" altLang="ko-KR" dirty="0" err="1" smtClean="0"/>
              <a:t>pyplot</a:t>
            </a:r>
            <a:r>
              <a:rPr lang="ko-KR" altLang="en-US" dirty="0"/>
              <a:t>의 다른 기능 </a:t>
            </a:r>
            <a:r>
              <a:rPr lang="en-US" altLang="ko-KR" dirty="0"/>
              <a:t>- </a:t>
            </a:r>
            <a:r>
              <a:rPr lang="ko-KR" altLang="en-US" dirty="0"/>
              <a:t>제목과 각 축의 이름</a:t>
            </a:r>
            <a:r>
              <a:rPr lang="en-US" altLang="ko-KR" dirty="0"/>
              <a:t>(</a:t>
            </a:r>
            <a:r>
              <a:rPr lang="ko-KR" altLang="en-US" dirty="0"/>
              <a:t>레이블</a:t>
            </a:r>
            <a:r>
              <a:rPr lang="en-US" altLang="ko-KR" dirty="0"/>
              <a:t>) </a:t>
            </a:r>
            <a:r>
              <a:rPr lang="ko-KR" altLang="en-US" dirty="0"/>
              <a:t>표시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3" fontAlgn="base"/>
            <a:endParaRPr lang="ko-KR" altLang="en-US" dirty="0"/>
          </a:p>
          <a:p>
            <a:pPr lvl="1" fontAlgn="base"/>
            <a:r>
              <a:rPr lang="ko-KR" altLang="en-US" dirty="0"/>
              <a:t>이미지 표시하기</a:t>
            </a:r>
          </a:p>
          <a:p>
            <a:pPr lvl="2" fontAlgn="base"/>
            <a:r>
              <a:rPr lang="en-US" altLang="ko-KR" dirty="0" err="1" smtClean="0"/>
              <a:t>pyplot</a:t>
            </a:r>
            <a:r>
              <a:rPr lang="ko-KR" altLang="en-US" dirty="0" smtClean="0"/>
              <a:t>으로 </a:t>
            </a:r>
            <a:r>
              <a:rPr lang="ko-KR" altLang="en-US" dirty="0"/>
              <a:t>이미지를 표시해주는 메서드인 </a:t>
            </a:r>
            <a:r>
              <a:rPr lang="en-US" altLang="ko-KR" b="1" dirty="0" err="1"/>
              <a:t>imshow</a:t>
            </a:r>
            <a:r>
              <a:rPr lang="en-US" altLang="ko-KR" b="1" dirty="0"/>
              <a:t>()</a:t>
            </a:r>
          </a:p>
          <a:p>
            <a:pPr lvl="2" fontAlgn="base"/>
            <a:r>
              <a:rPr lang="ko-KR" altLang="en-US" dirty="0"/>
              <a:t>이미지를 읽어들일 때는 </a:t>
            </a:r>
            <a:r>
              <a:rPr lang="en-US" altLang="ko-KR" b="1" dirty="0" err="1"/>
              <a:t>matplotlib.image</a:t>
            </a:r>
            <a:r>
              <a:rPr lang="en-US" altLang="ko-KR" dirty="0"/>
              <a:t> </a:t>
            </a:r>
            <a:r>
              <a:rPr lang="ko-KR" altLang="en-US" dirty="0"/>
              <a:t>모듈의 </a:t>
            </a:r>
            <a:r>
              <a:rPr lang="en-US" altLang="ko-KR" b="1" dirty="0" err="1"/>
              <a:t>imread</a:t>
            </a:r>
            <a:r>
              <a:rPr lang="en-US" altLang="ko-KR" b="1" dirty="0"/>
              <a:t>()</a:t>
            </a:r>
            <a:r>
              <a:rPr lang="ko-KR" altLang="en-US" dirty="0"/>
              <a:t>메서드 </a:t>
            </a:r>
            <a:r>
              <a:rPr lang="ko-KR" altLang="en-US" dirty="0" smtClean="0"/>
              <a:t>사용</a:t>
            </a:r>
            <a:endParaRPr lang="en-US" altLang="ko-KR" b="1" dirty="0"/>
          </a:p>
          <a:p>
            <a:pPr lvl="4" fontAlgn="base"/>
            <a:r>
              <a:rPr lang="ko-KR" altLang="en-US" dirty="0"/>
              <a:t>이미지 파일이 현재 작업 디렉터리에 있다고 가정</a:t>
            </a:r>
          </a:p>
          <a:p>
            <a:pPr lvl="4" fontAlgn="base"/>
            <a:r>
              <a:rPr lang="ko-KR" altLang="en-US" dirty="0"/>
              <a:t>자신의 환경에 맞는 파일 이름과 경로로 수정해서 사용해야해</a:t>
            </a:r>
            <a:r>
              <a:rPr lang="en-US" altLang="ko-KR" dirty="0"/>
              <a:t>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8539162" y="6245810"/>
            <a:ext cx="34623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matplotlibPractice.py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3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정리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endParaRPr lang="ko-KR" altLang="en-US" b="0" dirty="0" smtClean="0">
              <a:effectLst/>
            </a:endParaRPr>
          </a:p>
          <a:p>
            <a:pPr lvl="1" fontAlgn="base"/>
            <a:r>
              <a:rPr lang="ko-KR" altLang="en-US" dirty="0"/>
              <a:t>파이썬은 간단하고 익히기 쉬운 프로그래밍 </a:t>
            </a:r>
            <a:r>
              <a:rPr lang="ko-KR" altLang="en-US" dirty="0" smtClean="0"/>
              <a:t>언어다 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다양한 자료형 주의</a:t>
            </a:r>
            <a:endParaRPr lang="ko-KR" altLang="en-US" b="1" dirty="0"/>
          </a:p>
          <a:p>
            <a:pPr lvl="1" fontAlgn="base"/>
            <a:r>
              <a:rPr lang="ko-KR" altLang="en-US" dirty="0"/>
              <a:t>파이썬은 오픈 소스여서 자유롭게 사용할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import</a:t>
            </a:r>
            <a:r>
              <a:rPr lang="ko-KR" altLang="en-US" b="1" dirty="0" smtClean="0"/>
              <a:t> 오지게</a:t>
            </a:r>
            <a:r>
              <a:rPr lang="en-US" altLang="ko-KR" b="1" dirty="0" smtClean="0"/>
              <a:t>!</a:t>
            </a:r>
            <a:endParaRPr lang="ko-KR" altLang="en-US" b="1" dirty="0"/>
          </a:p>
          <a:p>
            <a:pPr lvl="1" fontAlgn="base"/>
            <a:r>
              <a:rPr lang="ko-KR" altLang="en-US" dirty="0"/>
              <a:t>딥러닝 구현에 파이썬</a:t>
            </a:r>
            <a:r>
              <a:rPr lang="en-US" altLang="ko-KR" dirty="0"/>
              <a:t>3 </a:t>
            </a:r>
            <a:r>
              <a:rPr lang="ko-KR" altLang="en-US" dirty="0"/>
              <a:t>버전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			</a:t>
            </a:r>
            <a:r>
              <a:rPr lang="ko-KR" altLang="en-US" dirty="0" smtClean="0"/>
              <a:t>    </a:t>
            </a:r>
            <a:endParaRPr lang="ko-KR" altLang="en-US" dirty="0"/>
          </a:p>
          <a:p>
            <a:pPr lvl="1" fontAlgn="base"/>
            <a:r>
              <a:rPr lang="ko-KR" altLang="en-US" b="1" dirty="0"/>
              <a:t>외부 라이브러리로 넘파이와 </a:t>
            </a:r>
            <a:r>
              <a:rPr lang="en-US" altLang="ko-KR" b="1" dirty="0" err="1"/>
              <a:t>matplotlib</a:t>
            </a:r>
            <a:r>
              <a:rPr lang="ko-KR" altLang="en-US" b="1" dirty="0"/>
              <a:t>을 </a:t>
            </a:r>
            <a:r>
              <a:rPr lang="ko-KR" altLang="en-US" b="1" dirty="0" smtClean="0"/>
              <a:t>사용      </a:t>
            </a:r>
            <a:r>
              <a:rPr lang="en-US" altLang="ko-KR" b="1" dirty="0" smtClean="0"/>
              <a:t>&gt;&gt;</a:t>
            </a:r>
            <a:r>
              <a:rPr lang="ko-KR" altLang="en-US" b="1" dirty="0" smtClean="0"/>
              <a:t> 모듈 활동 주의</a:t>
            </a:r>
            <a:endParaRPr lang="ko-KR" altLang="en-US" b="1" dirty="0"/>
          </a:p>
          <a:p>
            <a:pPr lvl="1" fontAlgn="base"/>
            <a:r>
              <a:rPr lang="ko-KR" altLang="en-US" dirty="0"/>
              <a:t>파이썬을 실행하는 방식은 인터프리터와 스크립트 파일 두 가지 임</a:t>
            </a:r>
          </a:p>
          <a:p>
            <a:pPr lvl="1" fontAlgn="base"/>
            <a:r>
              <a:rPr lang="ko-KR" altLang="en-US" b="1" dirty="0"/>
              <a:t>파이썬에서는 함수와 클래스 같은 모듈로 구현을 정리할 수 있음</a:t>
            </a:r>
          </a:p>
          <a:p>
            <a:pPr lvl="1" fontAlgn="base"/>
            <a:r>
              <a:rPr lang="ko-KR" altLang="en-US" dirty="0"/>
              <a:t>넘파이는 다차원 배열을 다루는 편리한 매서드를 많이 제공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59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3614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3514724"/>
            <a:ext cx="121920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1414458" y="2728918"/>
            <a:ext cx="9358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 smtClean="0"/>
              <a:t>[	Chapter 2. </a:t>
            </a:r>
          </a:p>
          <a:p>
            <a:pPr algn="r"/>
            <a:r>
              <a:rPr kumimoji="1" lang="ko-KR" altLang="en-US" sz="4800" b="1" dirty="0" smtClean="0">
                <a:solidFill>
                  <a:schemeClr val="bg1"/>
                </a:solidFill>
              </a:rPr>
              <a:t>퍼셉트론</a:t>
            </a:r>
            <a:r>
              <a:rPr kumimoji="1" lang="en-US" altLang="ko-KR" sz="4800" b="1" dirty="0" smtClean="0">
                <a:solidFill>
                  <a:schemeClr val="bg1"/>
                </a:solidFill>
              </a:rPr>
              <a:t>	</a:t>
            </a:r>
            <a:r>
              <a:rPr kumimoji="1" lang="ko-KR" altLang="en-US" sz="4800" b="1" dirty="0" smtClean="0">
                <a:solidFill>
                  <a:schemeClr val="bg1"/>
                </a:solidFill>
              </a:rPr>
              <a:t>   </a:t>
            </a:r>
            <a:r>
              <a:rPr kumimoji="1" lang="en-US" altLang="ko-KR" sz="4800" b="1" dirty="0" smtClean="0">
                <a:solidFill>
                  <a:schemeClr val="bg1"/>
                </a:solidFill>
              </a:rPr>
              <a:t>]</a:t>
            </a:r>
            <a:endParaRPr kumimoji="1"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988969" y="4312859"/>
            <a:ext cx="5203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퍼셉트론이란</a:t>
            </a:r>
            <a:r>
              <a:rPr kumimoji="1" lang="en-US" altLang="ko-KR" sz="2000" b="1" dirty="0" smtClean="0">
                <a:solidFill>
                  <a:schemeClr val="bg1"/>
                </a:solidFill>
              </a:rPr>
              <a:t>?</a:t>
            </a: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단순한 논리 회로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퍼셉트론 구현하기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퍼셉트론의 한계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다층 퍼셉트론이 출동한다면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b="1" dirty="0" smtClean="0">
                <a:solidFill>
                  <a:schemeClr val="bg1"/>
                </a:solidFill>
              </a:rPr>
              <a:t>NAND</a:t>
            </a:r>
            <a:r>
              <a:rPr kumimoji="1" lang="ko-KR" altLang="en-US" sz="2000" b="1" dirty="0" smtClean="0">
                <a:solidFill>
                  <a:schemeClr val="bg1"/>
                </a:solidFill>
              </a:rPr>
              <a:t>에서 컴퓨터까지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정리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414458" y="1919066"/>
            <a:ext cx="520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 smtClean="0"/>
              <a:t>2018’s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 smtClean="0"/>
              <a:t>Deep Learning Study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67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퍼셉트론이란</a:t>
            </a:r>
            <a:r>
              <a:rPr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412" y="1825623"/>
            <a:ext cx="5548313" cy="4575175"/>
          </a:xfrm>
        </p:spPr>
        <p:txBody>
          <a:bodyPr>
            <a:normAutofit/>
          </a:bodyPr>
          <a:lstStyle/>
          <a:p>
            <a:r>
              <a:rPr lang="en-US" altLang="ko-KR" b="1" dirty="0"/>
              <a:t>Perceptron(</a:t>
            </a:r>
            <a:r>
              <a:rPr lang="ko-KR" altLang="en-US" b="1" dirty="0"/>
              <a:t>퍼셉트론</a:t>
            </a:r>
            <a:r>
              <a:rPr lang="en-US" altLang="ko-KR" b="1" dirty="0" smtClean="0"/>
              <a:t>)</a:t>
            </a:r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신경망의 </a:t>
            </a:r>
            <a:r>
              <a:rPr lang="ko-KR" altLang="en-US" dirty="0"/>
              <a:t>기원이 되는 알고리즘</a:t>
            </a:r>
            <a:r>
              <a:rPr lang="en-US" altLang="ko-KR" dirty="0"/>
              <a:t>!</a:t>
            </a:r>
            <a:endParaRPr lang="ko-KR" altLang="en-US" b="0" dirty="0" smtClean="0">
              <a:effectLst/>
            </a:endParaRPr>
          </a:p>
          <a:p>
            <a:pPr lvl="1" fontAlgn="base"/>
            <a:r>
              <a:rPr lang="en-US" altLang="ko-KR" sz="2000" b="1" dirty="0" smtClean="0"/>
              <a:t>(</a:t>
            </a:r>
            <a:r>
              <a:rPr lang="ko-KR" altLang="en-US" sz="2000" b="1" dirty="0"/>
              <a:t>인공 뉴런 혹은 단순 퍼셉트론</a:t>
            </a:r>
            <a:r>
              <a:rPr lang="en-US" altLang="ko-KR" sz="2000" b="1" dirty="0" smtClean="0"/>
              <a:t>)</a:t>
            </a:r>
          </a:p>
          <a:p>
            <a:pPr lvl="1" fontAlgn="base"/>
            <a:endParaRPr lang="en-US" altLang="ko-KR" dirty="0"/>
          </a:p>
          <a:p>
            <a:pPr lvl="2" fontAlgn="base"/>
            <a:r>
              <a:rPr lang="ko-KR" altLang="en-US" dirty="0"/>
              <a:t>다수의 신호를 입력으로 받아 하나의 신호를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 fontAlgn="base"/>
            <a:endParaRPr lang="ko-KR" altLang="en-US" dirty="0"/>
          </a:p>
          <a:p>
            <a:pPr lvl="3" fontAlgn="base"/>
            <a:r>
              <a:rPr lang="ko-KR" altLang="en-US" dirty="0"/>
              <a:t>신호 </a:t>
            </a:r>
            <a:r>
              <a:rPr lang="en-US" altLang="ko-KR" dirty="0"/>
              <a:t>: </a:t>
            </a:r>
            <a:r>
              <a:rPr lang="ko-KR" altLang="en-US" dirty="0"/>
              <a:t>흐름이 있는 것</a:t>
            </a:r>
            <a:r>
              <a:rPr lang="en-US" altLang="ko-KR" dirty="0"/>
              <a:t>!(</a:t>
            </a:r>
            <a:r>
              <a:rPr lang="ko-KR" altLang="en-US" dirty="0"/>
              <a:t>전류나 </a:t>
            </a:r>
            <a:r>
              <a:rPr lang="ko-KR" altLang="en-US" dirty="0" smtClean="0"/>
              <a:t>강물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1828800" lvl="4" indent="0" fontAlgn="base">
              <a:buNone/>
            </a:pPr>
            <a:r>
              <a:rPr lang="ko-KR" altLang="en-US" dirty="0"/>
              <a:t>흐른다</a:t>
            </a:r>
            <a:r>
              <a:rPr lang="en-US" altLang="ko-KR" dirty="0"/>
              <a:t>/ </a:t>
            </a:r>
            <a:r>
              <a:rPr lang="ko-KR" altLang="en-US" dirty="0"/>
              <a:t>안 흐른다</a:t>
            </a:r>
            <a:r>
              <a:rPr lang="en-US" altLang="ko-KR" dirty="0"/>
              <a:t>(1</a:t>
            </a:r>
            <a:r>
              <a:rPr lang="ko-KR" altLang="en-US" dirty="0"/>
              <a:t>이나 </a:t>
            </a:r>
            <a:r>
              <a:rPr lang="en-US" altLang="ko-KR" dirty="0"/>
              <a:t>0) </a:t>
            </a:r>
            <a:endParaRPr lang="en-US" altLang="ko-KR" dirty="0" smtClean="0"/>
          </a:p>
          <a:p>
            <a:pPr marL="1828800" lvl="4" indent="0" fontAlgn="base">
              <a:buNone/>
            </a:pPr>
            <a:r>
              <a:rPr lang="ko-KR" altLang="en-US" dirty="0" smtClean="0"/>
              <a:t>두 </a:t>
            </a:r>
            <a:r>
              <a:rPr lang="ko-KR" altLang="en-US" dirty="0"/>
              <a:t>가지 값을 가질 수 있음</a:t>
            </a:r>
          </a:p>
          <a:p>
            <a:pPr marL="1828800" lvl="4" indent="0" fontAlgn="base">
              <a:buNone/>
            </a:pPr>
            <a:r>
              <a:rPr lang="ko-KR" altLang="en-US" dirty="0"/>
              <a:t>책</a:t>
            </a:r>
            <a:r>
              <a:rPr lang="en-US" altLang="ko-KR" dirty="0"/>
              <a:t>: </a:t>
            </a:r>
            <a:r>
              <a:rPr lang="ko-KR" altLang="en-US" b="1" dirty="0" smtClean="0"/>
              <a:t>흐른다</a:t>
            </a:r>
            <a:r>
              <a:rPr lang="en-US" altLang="ko-KR" b="1" dirty="0"/>
              <a:t>: 1, </a:t>
            </a:r>
            <a:r>
              <a:rPr lang="ko-KR" altLang="en-US" b="1" dirty="0"/>
              <a:t>안 흐른다</a:t>
            </a:r>
            <a:r>
              <a:rPr lang="en-US" altLang="ko-KR" b="1" dirty="0"/>
              <a:t>: </a:t>
            </a:r>
            <a:r>
              <a:rPr lang="en-US" altLang="ko-KR" b="1" dirty="0" smtClean="0"/>
              <a:t>0</a:t>
            </a:r>
            <a:endParaRPr lang="ko-KR" altLang="en-US" b="1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3563" y="2647552"/>
            <a:ext cx="6305549" cy="29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퍼셉트론이란</a:t>
            </a:r>
            <a:r>
              <a:rPr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1462" y="1839912"/>
            <a:ext cx="11530013" cy="4675188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dirty="0" smtClean="0"/>
              <a:t>구성</a:t>
            </a:r>
            <a:endParaRPr lang="ko-KR" altLang="en-US" b="1" dirty="0"/>
          </a:p>
          <a:p>
            <a:pPr lvl="1" fontAlgn="base"/>
            <a:r>
              <a:rPr lang="ko-KR" altLang="en-US" b="1" dirty="0" smtClean="0"/>
              <a:t>구성요소</a:t>
            </a:r>
            <a:endParaRPr lang="en-US" altLang="ko-KR" b="1" dirty="0" smtClean="0"/>
          </a:p>
          <a:p>
            <a:pPr lvl="2" fontAlgn="base"/>
            <a:r>
              <a:rPr lang="ko-KR" altLang="en-US" dirty="0" smtClean="0"/>
              <a:t>입력 </a:t>
            </a:r>
            <a:r>
              <a:rPr lang="ko-KR" altLang="en-US" dirty="0"/>
              <a:t>신호</a:t>
            </a:r>
            <a:r>
              <a:rPr lang="en-US" altLang="ko-KR" dirty="0"/>
              <a:t>:  x1, x2, x3 …</a:t>
            </a:r>
          </a:p>
          <a:p>
            <a:pPr lvl="2" fontAlgn="base"/>
            <a:r>
              <a:rPr lang="ko-KR" altLang="en-US" dirty="0"/>
              <a:t>출력 신호</a:t>
            </a:r>
            <a:r>
              <a:rPr lang="en-US" altLang="ko-KR" dirty="0"/>
              <a:t>: y</a:t>
            </a:r>
          </a:p>
          <a:p>
            <a:pPr lvl="2" fontAlgn="base"/>
            <a:r>
              <a:rPr lang="ko-KR" altLang="en-US" dirty="0"/>
              <a:t>가중치</a:t>
            </a:r>
            <a:r>
              <a:rPr lang="en-US" altLang="ko-KR" dirty="0"/>
              <a:t>: w1, w2, w3</a:t>
            </a:r>
            <a:r>
              <a:rPr lang="en-US" altLang="ko-KR" dirty="0" smtClean="0"/>
              <a:t>…</a:t>
            </a:r>
          </a:p>
          <a:p>
            <a:pPr lvl="2" fontAlgn="base"/>
            <a:endParaRPr lang="en-US" altLang="ko-KR" dirty="0"/>
          </a:p>
          <a:p>
            <a:pPr lvl="1" fontAlgn="base"/>
            <a:r>
              <a:rPr lang="ko-KR" altLang="en-US" dirty="0" smtClean="0"/>
              <a:t>내용</a:t>
            </a:r>
            <a:endParaRPr lang="ko-KR" altLang="en-US" dirty="0"/>
          </a:p>
          <a:p>
            <a:pPr lvl="2" fontAlgn="base"/>
            <a:r>
              <a:rPr lang="ko-KR" altLang="en-US" dirty="0"/>
              <a:t>원</a:t>
            </a:r>
            <a:r>
              <a:rPr lang="en-US" altLang="ko-KR" dirty="0"/>
              <a:t>: </a:t>
            </a:r>
            <a:r>
              <a:rPr lang="ko-KR" altLang="en-US" dirty="0"/>
              <a:t>뉴런 혹은 노드</a:t>
            </a:r>
          </a:p>
          <a:p>
            <a:pPr lvl="2" fontAlgn="base"/>
            <a:r>
              <a:rPr lang="ko-KR" altLang="en-US" b="1" dirty="0"/>
              <a:t>과정</a:t>
            </a:r>
            <a:r>
              <a:rPr lang="en-US" altLang="ko-KR" b="1" dirty="0"/>
              <a:t>: </a:t>
            </a:r>
            <a:r>
              <a:rPr lang="ko-KR" altLang="en-US" b="1" dirty="0"/>
              <a:t>입력 신호가 뉴런에 보내질 때는 각각 고유한 가중치가 </a:t>
            </a:r>
            <a:r>
              <a:rPr lang="ko-KR" altLang="en-US" b="1" dirty="0" smtClean="0"/>
              <a:t>곱해짐</a:t>
            </a:r>
            <a:endParaRPr lang="en-US" altLang="ko-KR" b="1" dirty="0"/>
          </a:p>
          <a:p>
            <a:pPr marL="914400" lvl="2" indent="0" fontAlgn="base">
              <a:buNone/>
            </a:pPr>
            <a:r>
              <a:rPr lang="ko-KR" altLang="en-US" b="1" dirty="0" smtClean="0"/>
              <a:t> </a:t>
            </a:r>
            <a:r>
              <a:rPr lang="ko-KR" altLang="en-US" b="1" dirty="0"/>
              <a:t>→ 뉴런에서 보내온 신호의 총합이 정해진 한계를 넘어설 때만 </a:t>
            </a:r>
            <a:r>
              <a:rPr lang="en-US" altLang="ko-KR" b="1" dirty="0"/>
              <a:t>1</a:t>
            </a:r>
            <a:r>
              <a:rPr lang="ko-KR" altLang="en-US" b="1" dirty="0"/>
              <a:t>을 </a:t>
            </a:r>
            <a:r>
              <a:rPr lang="ko-KR" altLang="en-US" b="1" dirty="0" smtClean="0"/>
              <a:t>출력</a:t>
            </a:r>
            <a:endParaRPr lang="en-US" altLang="ko-KR" b="1" dirty="0" smtClean="0"/>
          </a:p>
          <a:p>
            <a:pPr marL="914400" lvl="2" indent="0" fontAlgn="base">
              <a:buNone/>
            </a:pPr>
            <a:r>
              <a:rPr lang="en-US" altLang="ko-KR" b="1" dirty="0" smtClean="0"/>
              <a:t>(==’</a:t>
            </a:r>
            <a:r>
              <a:rPr lang="ko-KR" altLang="en-US" b="1" dirty="0"/>
              <a:t>뉴런이 활성화한다’</a:t>
            </a:r>
            <a:r>
              <a:rPr lang="en-US" altLang="ko-KR" b="1" dirty="0"/>
              <a:t>)</a:t>
            </a:r>
          </a:p>
          <a:p>
            <a:pPr lvl="2" fontAlgn="base"/>
            <a:r>
              <a:rPr lang="ko-KR" altLang="en-US" dirty="0"/>
              <a:t>한계를 임계값이 명함</a:t>
            </a:r>
            <a:r>
              <a:rPr lang="en-US" altLang="ko-KR" dirty="0"/>
              <a:t>(</a:t>
            </a:r>
            <a:r>
              <a:rPr lang="ko-KR" altLang="en-US" dirty="0"/>
              <a:t>세타 기호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893" y="2028825"/>
            <a:ext cx="2838599" cy="24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퍼셉트론이란</a:t>
            </a:r>
            <a:r>
              <a:rPr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1462" y="1839912"/>
            <a:ext cx="11530013" cy="4675188"/>
          </a:xfrm>
        </p:spPr>
        <p:txBody>
          <a:bodyPr>
            <a:normAutofit/>
          </a:bodyPr>
          <a:lstStyle/>
          <a:p>
            <a:pPr fontAlgn="base"/>
            <a:r>
              <a:rPr lang="ko-KR" altLang="en-US" b="1" dirty="0" smtClean="0"/>
              <a:t>동작 </a:t>
            </a:r>
            <a:r>
              <a:rPr lang="ko-KR" altLang="en-US" b="1" dirty="0"/>
              <a:t>원리</a:t>
            </a:r>
          </a:p>
          <a:p>
            <a:pPr lvl="1" fontAlgn="base"/>
            <a:r>
              <a:rPr lang="ko-KR" altLang="en-US" b="1" dirty="0" smtClean="0"/>
              <a:t>수식</a:t>
            </a:r>
            <a:endParaRPr lang="en-US" altLang="ko-KR" b="1" dirty="0" smtClean="0"/>
          </a:p>
          <a:p>
            <a:pPr lvl="1" fontAlgn="base"/>
            <a:endParaRPr lang="ko-KR" altLang="en-US" b="1" dirty="0"/>
          </a:p>
          <a:p>
            <a:pPr marL="914400" lvl="2" indent="0" fontAlgn="base">
              <a:buNone/>
            </a:pPr>
            <a:r>
              <a:rPr lang="en-US" altLang="ko-KR" b="1" dirty="0"/>
              <a:t>if (w1*x1 + w2*x2) &lt;= theta:</a:t>
            </a:r>
          </a:p>
          <a:p>
            <a:pPr marL="1371600" lvl="3" indent="0" fontAlgn="base">
              <a:buNone/>
            </a:pPr>
            <a:r>
              <a:rPr lang="en-US" altLang="ko-KR" b="1" dirty="0"/>
              <a:t>y = 0(</a:t>
            </a:r>
            <a:r>
              <a:rPr lang="ko-KR" altLang="en-US" b="1" dirty="0"/>
              <a:t>안 흐른다</a:t>
            </a:r>
            <a:r>
              <a:rPr lang="en-US" altLang="ko-KR" b="1" dirty="0"/>
              <a:t>)</a:t>
            </a:r>
          </a:p>
          <a:p>
            <a:pPr marL="914400" lvl="2" indent="0" fontAlgn="base">
              <a:buNone/>
            </a:pPr>
            <a:r>
              <a:rPr lang="en-US" altLang="ko-KR" b="1" dirty="0"/>
              <a:t>else(</a:t>
            </a:r>
            <a:r>
              <a:rPr lang="ko-KR" altLang="en-US" b="1" dirty="0"/>
              <a:t>이 말인 즉슨</a:t>
            </a:r>
            <a:r>
              <a:rPr lang="en-US" altLang="ko-KR" b="1" dirty="0"/>
              <a:t>, &gt; theta</a:t>
            </a:r>
            <a:r>
              <a:rPr lang="ko-KR" altLang="en-US" b="1" dirty="0"/>
              <a:t>인 경우</a:t>
            </a:r>
            <a:r>
              <a:rPr lang="en-US" altLang="ko-KR" b="1" dirty="0"/>
              <a:t>)</a:t>
            </a:r>
          </a:p>
          <a:p>
            <a:pPr marL="1371600" lvl="3" indent="0" fontAlgn="base">
              <a:buNone/>
            </a:pPr>
            <a:r>
              <a:rPr lang="en-US" altLang="ko-KR" b="1" dirty="0"/>
              <a:t>y = 1(</a:t>
            </a:r>
            <a:r>
              <a:rPr lang="ko-KR" altLang="en-US" b="1" dirty="0"/>
              <a:t>흐른다</a:t>
            </a:r>
            <a:r>
              <a:rPr lang="en-US" altLang="ko-KR" b="1" dirty="0" smtClean="0"/>
              <a:t>)</a:t>
            </a:r>
          </a:p>
          <a:p>
            <a:pPr marL="1371600" lvl="3" indent="0" fontAlgn="base">
              <a:buNone/>
            </a:pPr>
            <a:endParaRPr lang="en-US" altLang="ko-KR" b="1" dirty="0"/>
          </a:p>
          <a:p>
            <a:pPr lvl="1" fontAlgn="base"/>
            <a:r>
              <a:rPr lang="ko-KR" altLang="en-US" dirty="0"/>
              <a:t>복수의 입력 신호 각각에 고유한 가중치를 부여</a:t>
            </a:r>
          </a:p>
          <a:p>
            <a:pPr lvl="2" fontAlgn="base"/>
            <a:r>
              <a:rPr lang="ko-KR" altLang="en-US" dirty="0"/>
              <a:t>가중치는 각 신호가 결과에 주는 영향력을 조절하는 요소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sz="2200" b="1" dirty="0"/>
              <a:t>가중치가 클수록 해당 신호가 그만큼 더 중요함을 뜻함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1047749" y="2947193"/>
            <a:ext cx="6081713" cy="1567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8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단순한 논리 회로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49" y="1839912"/>
            <a:ext cx="5157560" cy="4575175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dirty="0" smtClean="0"/>
              <a:t>AND </a:t>
            </a:r>
            <a:r>
              <a:rPr lang="ko-KR" altLang="en-US" b="1" dirty="0"/>
              <a:t>게이트</a:t>
            </a:r>
          </a:p>
          <a:p>
            <a:pPr lvl="1" fontAlgn="base"/>
            <a:r>
              <a:rPr lang="ko-KR" altLang="en-US" dirty="0"/>
              <a:t>입력이 둘이고 출력은 </a:t>
            </a:r>
            <a:r>
              <a:rPr lang="ko-KR" altLang="en-US" dirty="0" smtClean="0"/>
              <a:t>하나</a:t>
            </a:r>
            <a:endParaRPr lang="en-US" altLang="ko-KR" dirty="0"/>
          </a:p>
          <a:p>
            <a:pPr lvl="1" fontAlgn="base"/>
            <a:r>
              <a:rPr lang="ko-KR" altLang="en-US" dirty="0"/>
              <a:t>입력 신호와 출력 신호의 대응 표를 진리표라고 함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AND </a:t>
            </a:r>
            <a:r>
              <a:rPr lang="ko-KR" altLang="en-US" dirty="0"/>
              <a:t>게이트의 진리표는 </a:t>
            </a:r>
            <a:r>
              <a:rPr lang="ko-KR" altLang="en-US" b="1" dirty="0"/>
              <a:t>두 입력이 모두 </a:t>
            </a:r>
            <a:r>
              <a:rPr lang="en-US" altLang="ko-KR" b="1" dirty="0"/>
              <a:t>1</a:t>
            </a:r>
            <a:r>
              <a:rPr lang="ko-KR" altLang="en-US" b="1" dirty="0"/>
              <a:t>일 때만 </a:t>
            </a:r>
            <a:r>
              <a:rPr lang="en-US" altLang="ko-KR" b="1" dirty="0"/>
              <a:t>1</a:t>
            </a:r>
            <a:r>
              <a:rPr lang="ko-KR" altLang="en-US" b="1" dirty="0"/>
              <a:t>을 출력함</a:t>
            </a:r>
            <a:r>
              <a:rPr lang="en-US" altLang="ko-KR" dirty="0"/>
              <a:t>. </a:t>
            </a:r>
            <a:r>
              <a:rPr lang="ko-KR" altLang="en-US" dirty="0"/>
              <a:t>그 외에는 </a:t>
            </a:r>
            <a:r>
              <a:rPr lang="en-US" altLang="ko-KR" dirty="0"/>
              <a:t>0</a:t>
            </a:r>
            <a:r>
              <a:rPr lang="ko-KR" altLang="en-US" dirty="0"/>
              <a:t>을 </a:t>
            </a:r>
            <a:r>
              <a:rPr lang="ko-KR" altLang="en-US" dirty="0" smtClean="0"/>
              <a:t>출력</a:t>
            </a:r>
            <a:endParaRPr lang="ko-KR" altLang="en-US" b="1" dirty="0"/>
          </a:p>
          <a:p>
            <a:pPr lvl="1" fontAlgn="base"/>
            <a:r>
              <a:rPr lang="ko-KR" altLang="en-US" dirty="0"/>
              <a:t>매개 변수 </a:t>
            </a:r>
            <a:r>
              <a:rPr lang="en-US" altLang="ko-KR" dirty="0"/>
              <a:t>(w1, w2, theta) </a:t>
            </a:r>
            <a:r>
              <a:rPr lang="ko-KR" altLang="en-US" dirty="0"/>
              <a:t>조합</a:t>
            </a:r>
          </a:p>
          <a:p>
            <a:pPr lvl="2" fontAlgn="base"/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x2</a:t>
            </a:r>
            <a:r>
              <a:rPr lang="ko-KR" altLang="en-US" dirty="0"/>
              <a:t>가 모두 </a:t>
            </a:r>
            <a:r>
              <a:rPr lang="en-US" altLang="ko-KR" dirty="0"/>
              <a:t>1</a:t>
            </a:r>
            <a:r>
              <a:rPr lang="ko-KR" altLang="en-US" dirty="0"/>
              <a:t>일 때만 가중 신호의 총합이 주어진 임계값을 웃돌게 될 수 있음</a:t>
            </a:r>
            <a:r>
              <a:rPr lang="en-US" altLang="ko-KR" dirty="0"/>
              <a:t>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5007" y="2213768"/>
            <a:ext cx="5991681" cy="38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2.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단순한 논리 회로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5562600" cy="4575175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dirty="0" smtClean="0"/>
              <a:t>NAND </a:t>
            </a:r>
            <a:r>
              <a:rPr lang="ko-KR" altLang="en-US" b="1" dirty="0"/>
              <a:t>게이트와 </a:t>
            </a:r>
            <a:r>
              <a:rPr lang="en-US" altLang="ko-KR" b="1" dirty="0"/>
              <a:t>OR </a:t>
            </a:r>
            <a:r>
              <a:rPr lang="ko-KR" altLang="en-US" b="1" dirty="0"/>
              <a:t>게이트</a:t>
            </a:r>
          </a:p>
          <a:p>
            <a:pPr lvl="1" fontAlgn="base"/>
            <a:r>
              <a:rPr lang="en-US" altLang="ko-KR" dirty="0"/>
              <a:t>NAND</a:t>
            </a:r>
            <a:r>
              <a:rPr lang="ko-KR" altLang="en-US" dirty="0"/>
              <a:t>는 </a:t>
            </a:r>
            <a:r>
              <a:rPr lang="en-US" altLang="ko-KR" b="1" dirty="0"/>
              <a:t>Not AND</a:t>
            </a:r>
            <a:r>
              <a:rPr lang="ko-KR" altLang="en-US" dirty="0"/>
              <a:t>를 의미</a:t>
            </a:r>
          </a:p>
          <a:p>
            <a:pPr lvl="2" fontAlgn="base"/>
            <a:r>
              <a:rPr lang="en-US" altLang="ko-KR" dirty="0"/>
              <a:t>AND </a:t>
            </a:r>
            <a:r>
              <a:rPr lang="ko-KR" altLang="en-US" dirty="0"/>
              <a:t>게이트의 출력을 뒤집은 것</a:t>
            </a:r>
          </a:p>
          <a:p>
            <a:pPr lvl="3" fontAlgn="base"/>
            <a:r>
              <a:rPr lang="en-US" altLang="ko-KR" b="1" dirty="0"/>
              <a:t>x1</a:t>
            </a:r>
            <a:r>
              <a:rPr lang="ko-KR" altLang="en-US" b="1" dirty="0"/>
              <a:t>과 </a:t>
            </a:r>
            <a:r>
              <a:rPr lang="en-US" altLang="ko-KR" b="1" dirty="0"/>
              <a:t>x2</a:t>
            </a:r>
            <a:r>
              <a:rPr lang="ko-KR" altLang="en-US" b="1" dirty="0"/>
              <a:t>의 값이 모두 </a:t>
            </a:r>
            <a:r>
              <a:rPr lang="en-US" altLang="ko-KR" b="1" dirty="0"/>
              <a:t>1</a:t>
            </a:r>
            <a:r>
              <a:rPr lang="ko-KR" altLang="en-US" b="1" dirty="0"/>
              <a:t>인 경우에만 </a:t>
            </a:r>
            <a:r>
              <a:rPr lang="en-US" altLang="ko-KR" b="1" dirty="0"/>
              <a:t>0</a:t>
            </a:r>
            <a:r>
              <a:rPr lang="ko-KR" altLang="en-US" b="1" dirty="0"/>
              <a:t>을 출력</a:t>
            </a:r>
            <a:r>
              <a:rPr lang="en-US" altLang="ko-KR" b="1" dirty="0"/>
              <a:t>, </a:t>
            </a:r>
            <a:r>
              <a:rPr lang="ko-KR" altLang="en-US" b="1" dirty="0"/>
              <a:t>그 외에는 </a:t>
            </a:r>
            <a:r>
              <a:rPr lang="en-US" altLang="ko-KR" b="1" dirty="0"/>
              <a:t>1</a:t>
            </a:r>
            <a:r>
              <a:rPr lang="ko-KR" altLang="en-US" b="1" dirty="0"/>
              <a:t>을 </a:t>
            </a:r>
            <a:r>
              <a:rPr lang="ko-KR" altLang="en-US" b="1" dirty="0" smtClean="0"/>
              <a:t>출력</a:t>
            </a:r>
            <a:endParaRPr lang="ko-KR" altLang="en-US" b="1" dirty="0"/>
          </a:p>
          <a:p>
            <a:pPr lvl="2" fontAlgn="base"/>
            <a:r>
              <a:rPr lang="ko-KR" altLang="en-US" dirty="0"/>
              <a:t>매개 변수 조합</a:t>
            </a:r>
          </a:p>
          <a:p>
            <a:pPr lvl="3" fontAlgn="base"/>
            <a:r>
              <a:rPr lang="ko-KR" altLang="en-US" dirty="0"/>
              <a:t>무수히 많은 조합이 있음</a:t>
            </a:r>
          </a:p>
          <a:p>
            <a:pPr lvl="3" fontAlgn="base"/>
            <a:r>
              <a:rPr lang="en-US" altLang="ko-KR" dirty="0"/>
              <a:t>AND </a:t>
            </a:r>
            <a:r>
              <a:rPr lang="ko-KR" altLang="en-US" dirty="0"/>
              <a:t>게이트를 구현하는 매개변수의 부호를 모두 반전하기만 하면 </a:t>
            </a:r>
            <a:r>
              <a:rPr lang="en-US" altLang="ko-KR" dirty="0"/>
              <a:t>NAND </a:t>
            </a:r>
            <a:r>
              <a:rPr lang="ko-KR" altLang="en-US" dirty="0"/>
              <a:t>게이트가 됨</a:t>
            </a:r>
          </a:p>
          <a:p>
            <a:pPr lvl="1" fontAlgn="base"/>
            <a:r>
              <a:rPr lang="en-US" altLang="ko-KR" dirty="0"/>
              <a:t>OR </a:t>
            </a:r>
            <a:r>
              <a:rPr lang="ko-KR" altLang="en-US" dirty="0"/>
              <a:t>게이트</a:t>
            </a:r>
          </a:p>
          <a:p>
            <a:pPr lvl="2" fontAlgn="base"/>
            <a:r>
              <a:rPr lang="ko-KR" altLang="en-US" b="1" dirty="0"/>
              <a:t>입력 신호 중 하나 이상이 </a:t>
            </a:r>
            <a:r>
              <a:rPr lang="en-US" altLang="ko-KR" b="1" dirty="0"/>
              <a:t>1</a:t>
            </a:r>
            <a:r>
              <a:rPr lang="ko-KR" altLang="en-US" b="1" dirty="0"/>
              <a:t>이면 출력이 </a:t>
            </a:r>
            <a:r>
              <a:rPr lang="en-US" altLang="ko-KR" b="1" dirty="0"/>
              <a:t>1</a:t>
            </a:r>
            <a:r>
              <a:rPr lang="ko-KR" altLang="en-US" b="1" dirty="0"/>
              <a:t>이 되는 논리 </a:t>
            </a:r>
            <a:r>
              <a:rPr lang="ko-KR" altLang="en-US" b="1" dirty="0" smtClean="0"/>
              <a:t>회로</a:t>
            </a:r>
            <a:endParaRPr lang="ko-KR" altLang="en-US" b="1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769" y="1838745"/>
            <a:ext cx="3994150" cy="2211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69" y="4217656"/>
            <a:ext cx="3994150" cy="219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3614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3514724"/>
            <a:ext cx="121920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1414458" y="2728918"/>
            <a:ext cx="9358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 smtClean="0"/>
              <a:t>[	Chapter 1. </a:t>
            </a:r>
          </a:p>
          <a:p>
            <a:pPr algn="r"/>
            <a:r>
              <a:rPr kumimoji="1" lang="ko-KR" altLang="en-US" sz="4800" b="1" dirty="0" smtClean="0">
                <a:solidFill>
                  <a:schemeClr val="bg1"/>
                </a:solidFill>
              </a:rPr>
              <a:t>헬로 파이썬</a:t>
            </a:r>
            <a:r>
              <a:rPr kumimoji="1" lang="en-US" altLang="ko-KR" sz="4800" b="1" dirty="0" smtClean="0">
                <a:solidFill>
                  <a:schemeClr val="bg1"/>
                </a:solidFill>
              </a:rPr>
              <a:t>	</a:t>
            </a:r>
            <a:r>
              <a:rPr kumimoji="1" lang="ko-KR" altLang="en-US" sz="4800" b="1" dirty="0" smtClean="0">
                <a:solidFill>
                  <a:schemeClr val="bg1"/>
                </a:solidFill>
              </a:rPr>
              <a:t>  </a:t>
            </a:r>
            <a:r>
              <a:rPr kumimoji="1" lang="en-US" altLang="ko-KR" sz="4800" b="1" dirty="0" smtClean="0">
                <a:solidFill>
                  <a:schemeClr val="bg1"/>
                </a:solidFill>
              </a:rPr>
              <a:t>]</a:t>
            </a:r>
            <a:endParaRPr kumimoji="1"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426993" y="4400544"/>
            <a:ext cx="5203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2000" b="1" dirty="0" smtClean="0">
                <a:solidFill>
                  <a:schemeClr val="bg1"/>
                </a:solidFill>
              </a:rPr>
              <a:t>Overview &amp; Ready to go</a:t>
            </a:r>
          </a:p>
          <a:p>
            <a:pPr marL="342900" indent="-342900">
              <a:buAutoNum type="arabicPeriod"/>
            </a:pPr>
            <a:r>
              <a:rPr kumimoji="1" lang="en-US" altLang="ko-KR" sz="2000" b="1" dirty="0" smtClean="0">
                <a:solidFill>
                  <a:schemeClr val="bg1"/>
                </a:solidFill>
              </a:rPr>
              <a:t>Python class</a:t>
            </a:r>
          </a:p>
          <a:p>
            <a:pPr marL="342900" indent="-342900">
              <a:buAutoNum type="arabicPeriod"/>
            </a:pPr>
            <a:r>
              <a:rPr kumimoji="1" lang="en-US" altLang="ko-KR" sz="2000" b="1" dirty="0" err="1" smtClean="0">
                <a:solidFill>
                  <a:schemeClr val="bg1"/>
                </a:solidFill>
              </a:rPr>
              <a:t>numpy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sz="2000" b="1" dirty="0" err="1" smtClean="0">
                <a:solidFill>
                  <a:schemeClr val="bg1"/>
                </a:solidFill>
              </a:rPr>
              <a:t>Matplotlib</a:t>
            </a:r>
            <a:endParaRPr kumimoji="1" lang="en-US" altLang="ko-KR" sz="20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2000" b="1" dirty="0" smtClean="0">
                <a:solidFill>
                  <a:schemeClr val="bg1"/>
                </a:solidFill>
              </a:rPr>
              <a:t>정리</a:t>
            </a:r>
            <a:endParaRPr kumimoji="1" lang="en-US" altLang="ko-KR" sz="2000" b="1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414458" y="1919066"/>
            <a:ext cx="5203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 smtClean="0"/>
              <a:t>2018’s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 smtClean="0"/>
              <a:t>Deep Learning Study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60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 구현하기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pPr lvl="1" fontAlgn="base"/>
            <a:r>
              <a:rPr lang="ko-KR" altLang="en-US" dirty="0" smtClean="0"/>
              <a:t>진리표라는 학습 데이터를 보면서 매개변수의 값을 생각 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기계학습의 문제는 이 매개변수의 값을 정하는 작업을 컴퓨터가 자동으로함</a:t>
            </a:r>
          </a:p>
          <a:p>
            <a:pPr lvl="2" fontAlgn="base"/>
            <a:r>
              <a:rPr lang="ko-KR" altLang="en-US" b="1" dirty="0" smtClean="0"/>
              <a:t>학습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적절한 매개변수 값을 정하는 작업</a:t>
            </a:r>
            <a:r>
              <a:rPr lang="en-US" altLang="ko-KR" b="1" dirty="0" smtClean="0"/>
              <a:t>! </a:t>
            </a:r>
          </a:p>
          <a:p>
            <a:pPr lvl="3" fontAlgn="base"/>
            <a:r>
              <a:rPr lang="ko-KR" altLang="en-US" dirty="0" smtClean="0"/>
              <a:t>사람은 </a:t>
            </a:r>
            <a:r>
              <a:rPr lang="ko-KR" altLang="en-US" b="1" dirty="0" smtClean="0"/>
              <a:t>퍼셉트론의 구조를 고민</a:t>
            </a:r>
            <a:r>
              <a:rPr lang="ko-KR" altLang="en-US" dirty="0" smtClean="0"/>
              <a:t>하고 컴퓨터에 </a:t>
            </a:r>
            <a:r>
              <a:rPr lang="ko-KR" altLang="en-US" b="1" dirty="0" smtClean="0"/>
              <a:t>학습할 데이터를 주는 일</a:t>
            </a:r>
            <a:r>
              <a:rPr lang="ko-KR" altLang="en-US" dirty="0" smtClean="0"/>
              <a:t>을 함</a:t>
            </a:r>
          </a:p>
          <a:p>
            <a:endParaRPr lang="ko-KR" altLang="en-US" b="0" dirty="0" smtClean="0">
              <a:effectLst/>
            </a:endParaRPr>
          </a:p>
          <a:p>
            <a:pPr lvl="1" fontAlgn="base"/>
            <a:r>
              <a:rPr lang="ko-KR" altLang="en-US" dirty="0"/>
              <a:t>간단한 구현부터</a:t>
            </a:r>
          </a:p>
          <a:p>
            <a:pPr lvl="2" fontAlgn="base"/>
            <a:r>
              <a:rPr lang="en-US" altLang="ko-KR" b="1" dirty="0"/>
              <a:t>AND </a:t>
            </a:r>
            <a:r>
              <a:rPr lang="ko-KR" altLang="en-US" b="1" dirty="0"/>
              <a:t>게이트</a:t>
            </a:r>
          </a:p>
          <a:p>
            <a:pPr lvl="3" fontAlgn="base"/>
            <a:r>
              <a:rPr lang="ko-KR" altLang="en-US" dirty="0"/>
              <a:t>매개변수 조합은 함수 안에서 초기화하고</a:t>
            </a:r>
            <a:r>
              <a:rPr lang="en-US" altLang="ko-KR" dirty="0"/>
              <a:t>, </a:t>
            </a:r>
            <a:r>
              <a:rPr lang="ko-KR" altLang="en-US" dirty="0"/>
              <a:t>가중치를 곱한 입력의 총합이 임계값을 넘으면 </a:t>
            </a:r>
            <a:r>
              <a:rPr lang="en-US" altLang="ko-KR" dirty="0"/>
              <a:t>1</a:t>
            </a:r>
            <a:r>
              <a:rPr lang="ko-KR" altLang="en-US" dirty="0"/>
              <a:t>을 반환</a:t>
            </a:r>
            <a:r>
              <a:rPr lang="en-US" altLang="ko-KR" dirty="0"/>
              <a:t>, </a:t>
            </a:r>
            <a:r>
              <a:rPr lang="ko-KR" altLang="en-US" dirty="0"/>
              <a:t>그 외에는 </a:t>
            </a:r>
            <a:r>
              <a:rPr lang="en-US" altLang="ko-KR" dirty="0"/>
              <a:t>0</a:t>
            </a:r>
            <a:r>
              <a:rPr lang="ko-KR" altLang="en-US" dirty="0"/>
              <a:t>을 반환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8539162" y="6245810"/>
            <a:ext cx="34623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PerceptronPractice.py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31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 구현하기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pPr lvl="1" fontAlgn="base"/>
            <a:r>
              <a:rPr lang="ko-KR" altLang="en-US" b="1" dirty="0" smtClean="0"/>
              <a:t>가중치와 </a:t>
            </a:r>
            <a:r>
              <a:rPr lang="ko-KR" altLang="en-US" b="1" dirty="0"/>
              <a:t>편향 도입</a:t>
            </a:r>
          </a:p>
          <a:p>
            <a:pPr lvl="2" fontAlgn="base"/>
            <a:r>
              <a:rPr lang="en-US" altLang="ko-KR" dirty="0"/>
              <a:t>theta</a:t>
            </a:r>
            <a:r>
              <a:rPr lang="ko-KR" altLang="en-US" dirty="0"/>
              <a:t>를 </a:t>
            </a:r>
            <a:r>
              <a:rPr lang="en-US" altLang="ko-KR" dirty="0"/>
              <a:t>-b</a:t>
            </a:r>
            <a:r>
              <a:rPr lang="ko-KR" altLang="en-US" dirty="0"/>
              <a:t>로 치환하여 퍼셉트론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 fontAlgn="base"/>
            <a:endParaRPr lang="ko-KR" altLang="en-US" dirty="0"/>
          </a:p>
          <a:p>
            <a:pPr marL="1371600" lvl="3" indent="0" fontAlgn="base">
              <a:buNone/>
            </a:pPr>
            <a:r>
              <a:rPr lang="en-US" altLang="ko-KR" b="1" dirty="0"/>
              <a:t>if b+w1*x1+w2*x2 &lt;= 0:</a:t>
            </a:r>
          </a:p>
          <a:p>
            <a:pPr marL="1828800" lvl="4" indent="0" fontAlgn="base">
              <a:buNone/>
            </a:pPr>
            <a:r>
              <a:rPr lang="en-US" altLang="ko-KR" b="1" dirty="0"/>
              <a:t>return 0</a:t>
            </a:r>
          </a:p>
          <a:p>
            <a:pPr marL="1371600" lvl="3" indent="0" fontAlgn="base">
              <a:buNone/>
            </a:pPr>
            <a:r>
              <a:rPr lang="en-US" altLang="ko-KR" b="1" dirty="0" err="1"/>
              <a:t>elif</a:t>
            </a:r>
            <a:r>
              <a:rPr lang="en-US" altLang="ko-KR" b="1" dirty="0"/>
              <a:t> b+w1*x1+w2*x2 &gt; 0:</a:t>
            </a:r>
          </a:p>
          <a:p>
            <a:pPr marL="1828800" lvl="4" indent="0" fontAlgn="base">
              <a:buNone/>
            </a:pPr>
            <a:r>
              <a:rPr lang="en-US" altLang="ko-KR" b="1" dirty="0"/>
              <a:t>return </a:t>
            </a:r>
            <a:r>
              <a:rPr lang="en-US" altLang="ko-KR" b="1" dirty="0" smtClean="0"/>
              <a:t>1</a:t>
            </a:r>
          </a:p>
          <a:p>
            <a:pPr marL="1828800" lvl="4" indent="0" fontAlgn="base">
              <a:buNone/>
            </a:pPr>
            <a:endParaRPr lang="en-US" altLang="ko-KR" b="1" dirty="0"/>
          </a:p>
          <a:p>
            <a:pPr lvl="2" fontAlgn="base"/>
            <a:r>
              <a:rPr lang="en-US" altLang="ko-KR" b="1" dirty="0"/>
              <a:t>b : </a:t>
            </a:r>
            <a:r>
              <a:rPr lang="ko-KR" altLang="en-US" b="1" dirty="0"/>
              <a:t>편향</a:t>
            </a:r>
            <a:r>
              <a:rPr lang="en-US" altLang="ko-KR" b="1" dirty="0"/>
              <a:t>(bias)</a:t>
            </a:r>
            <a:r>
              <a:rPr lang="en-US" altLang="ko-KR" dirty="0"/>
              <a:t>, </a:t>
            </a:r>
            <a:r>
              <a:rPr lang="ko-KR" altLang="en-US" dirty="0"/>
              <a:t>나머지 매개변수 조합은 그대로 </a:t>
            </a:r>
          </a:p>
          <a:p>
            <a:pPr lvl="2" fontAlgn="base"/>
            <a:r>
              <a:rPr lang="ko-KR" altLang="en-US" b="1" dirty="0"/>
              <a:t>퍼셉트론은 입력 신호에 가중치를 곱한 값과 편향을 합하여</a:t>
            </a:r>
            <a:r>
              <a:rPr lang="en-US" altLang="ko-KR" b="1" dirty="0"/>
              <a:t>, </a:t>
            </a:r>
            <a:r>
              <a:rPr lang="ko-KR" altLang="en-US" b="1" dirty="0"/>
              <a:t>그 값이 </a:t>
            </a:r>
            <a:r>
              <a:rPr lang="en-US" altLang="ko-KR" b="1" dirty="0"/>
              <a:t>0</a:t>
            </a:r>
            <a:r>
              <a:rPr lang="ko-KR" altLang="en-US" b="1" dirty="0"/>
              <a:t>을 넘으면 </a:t>
            </a:r>
            <a:r>
              <a:rPr lang="en-US" altLang="ko-KR" b="1" dirty="0"/>
              <a:t>1</a:t>
            </a:r>
            <a:r>
              <a:rPr lang="ko-KR" altLang="en-US" b="1" dirty="0"/>
              <a:t>을 출력하고 그렇지 않으면 </a:t>
            </a:r>
            <a:r>
              <a:rPr lang="en-US" altLang="ko-KR" b="1" dirty="0"/>
              <a:t>0</a:t>
            </a:r>
            <a:r>
              <a:rPr lang="ko-KR" altLang="en-US" b="1" dirty="0"/>
              <a:t>을 출력</a:t>
            </a:r>
          </a:p>
          <a:p>
            <a:pPr lvl="4" fontAlgn="base"/>
            <a:r>
              <a:rPr lang="ko-KR" altLang="en-US" dirty="0" smtClean="0"/>
              <a:t>넘파이 </a:t>
            </a:r>
            <a:r>
              <a:rPr lang="ko-KR" altLang="en-US" dirty="0"/>
              <a:t>배열끼리 곱셈은 두 배열의 원소 수가 같다면 각 원소끼리 곱함</a:t>
            </a:r>
          </a:p>
          <a:p>
            <a:pPr lvl="4" fontAlgn="base"/>
            <a:r>
              <a:rPr lang="en-US" altLang="ko-KR" dirty="0" err="1"/>
              <a:t>np.sum</a:t>
            </a:r>
            <a:r>
              <a:rPr lang="en-US" altLang="ko-KR" dirty="0"/>
              <a:t>() </a:t>
            </a:r>
            <a:r>
              <a:rPr lang="ko-KR" altLang="en-US" dirty="0"/>
              <a:t>메서드를 써서 입력한 배열데 담긴 모든 원소의 총합을 계산</a:t>
            </a:r>
          </a:p>
          <a:p>
            <a:pPr lvl="4" fontAlgn="base"/>
            <a:r>
              <a:rPr lang="ko-KR" altLang="en-US" dirty="0"/>
              <a:t>가중치에 편향을 더하면 계산 완료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8539162" y="6245810"/>
            <a:ext cx="34623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PerceptronPractice.py</a:t>
            </a:r>
            <a:endParaRPr kumimoji="1"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1704974" y="2884487"/>
            <a:ext cx="6081713" cy="1230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1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 구현하기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pPr lvl="1" fontAlgn="base"/>
            <a:r>
              <a:rPr lang="ko-KR" altLang="en-US" b="1" dirty="0" smtClean="0"/>
              <a:t>가중치와 </a:t>
            </a:r>
            <a:r>
              <a:rPr lang="ko-KR" altLang="en-US" b="1" dirty="0"/>
              <a:t>편향 구현하기</a:t>
            </a:r>
          </a:p>
          <a:p>
            <a:pPr lvl="2" fontAlgn="base"/>
            <a:r>
              <a:rPr lang="ko-KR" altLang="en-US" dirty="0"/>
              <a:t>가중치와 편향 구현한 </a:t>
            </a:r>
            <a:r>
              <a:rPr lang="en-US" altLang="ko-KR" dirty="0"/>
              <a:t>AND </a:t>
            </a:r>
            <a:r>
              <a:rPr lang="ko-KR" altLang="en-US" dirty="0"/>
              <a:t>게이트</a:t>
            </a:r>
          </a:p>
          <a:p>
            <a:pPr lvl="3" fontAlgn="base"/>
            <a:r>
              <a:rPr lang="en-US" altLang="ko-KR" dirty="0"/>
              <a:t>-theta</a:t>
            </a:r>
            <a:r>
              <a:rPr lang="ko-KR" altLang="en-US" dirty="0"/>
              <a:t>가 편향 </a:t>
            </a:r>
            <a:r>
              <a:rPr lang="en-US" altLang="ko-KR" dirty="0"/>
              <a:t>b</a:t>
            </a:r>
            <a:r>
              <a:rPr lang="ko-KR" altLang="en-US" dirty="0"/>
              <a:t>로 치환됨</a:t>
            </a:r>
          </a:p>
          <a:p>
            <a:pPr lvl="3" fontAlgn="base"/>
            <a:r>
              <a:rPr lang="ko-KR" altLang="en-US" b="1" dirty="0">
                <a:solidFill>
                  <a:srgbClr val="C00000"/>
                </a:solidFill>
              </a:rPr>
              <a:t>편향의 기능에 주의</a:t>
            </a:r>
          </a:p>
          <a:p>
            <a:pPr lvl="4" fontAlgn="base"/>
            <a:r>
              <a:rPr lang="ko-KR" altLang="en-US" dirty="0"/>
              <a:t>가중치는 각 입력 신호가 결과에 주는 영향력</a:t>
            </a:r>
            <a:r>
              <a:rPr lang="en-US" altLang="ko-KR" dirty="0"/>
              <a:t>(</a:t>
            </a:r>
            <a:r>
              <a:rPr lang="ko-KR" altLang="en-US" dirty="0"/>
              <a:t>중요도</a:t>
            </a:r>
            <a:r>
              <a:rPr lang="en-US" altLang="ko-KR" dirty="0"/>
              <a:t>)</a:t>
            </a:r>
            <a:r>
              <a:rPr lang="ko-KR" altLang="en-US" dirty="0"/>
              <a:t>를 조절하는 매개변수</a:t>
            </a:r>
          </a:p>
          <a:p>
            <a:pPr lvl="4" fontAlgn="base"/>
            <a:r>
              <a:rPr lang="ko-KR" altLang="en-US" dirty="0"/>
              <a:t>편향은 뉴런이 얼마나 쉽게 활성화</a:t>
            </a:r>
            <a:r>
              <a:rPr lang="en-US" altLang="ko-KR" dirty="0"/>
              <a:t>(</a:t>
            </a:r>
            <a:r>
              <a:rPr lang="ko-KR" altLang="en-US" dirty="0"/>
              <a:t>결과를 </a:t>
            </a:r>
            <a:r>
              <a:rPr lang="en-US" altLang="ko-KR" dirty="0"/>
              <a:t>1</a:t>
            </a:r>
            <a:r>
              <a:rPr lang="ko-KR" altLang="en-US" dirty="0"/>
              <a:t>로 출력</a:t>
            </a:r>
            <a:r>
              <a:rPr lang="en-US" altLang="ko-KR" dirty="0"/>
              <a:t>) </a:t>
            </a:r>
            <a:r>
              <a:rPr lang="ko-KR" altLang="en-US" dirty="0"/>
              <a:t>하느냐를 조정하는 매개변수</a:t>
            </a:r>
          </a:p>
          <a:p>
            <a:pPr lvl="4" fontAlgn="base"/>
            <a:r>
              <a:rPr lang="ko-KR" altLang="en-US" dirty="0"/>
              <a:t>실제로 입력이 모두 </a:t>
            </a:r>
            <a:r>
              <a:rPr lang="en-US" altLang="ko-KR" dirty="0"/>
              <a:t>0</a:t>
            </a:r>
            <a:r>
              <a:rPr lang="ko-KR" altLang="en-US" dirty="0"/>
              <a:t>이어도 결과로 </a:t>
            </a:r>
            <a:r>
              <a:rPr lang="en-US" altLang="ko-KR" dirty="0"/>
              <a:t>0</a:t>
            </a:r>
            <a:r>
              <a:rPr lang="ko-KR" altLang="en-US" dirty="0"/>
              <a:t>이 아닌 편향 값을 출력함</a:t>
            </a:r>
            <a:r>
              <a:rPr lang="en-US" altLang="ko-KR" dirty="0" smtClean="0"/>
              <a:t>!!</a:t>
            </a:r>
          </a:p>
          <a:p>
            <a:pPr lvl="4" fontAlgn="base"/>
            <a:endParaRPr lang="en-US" altLang="ko-KR" dirty="0"/>
          </a:p>
          <a:p>
            <a:pPr lvl="2" fontAlgn="base"/>
            <a:r>
              <a:rPr lang="en-US" altLang="ko-KR" dirty="0"/>
              <a:t>NAND </a:t>
            </a:r>
            <a:r>
              <a:rPr lang="ko-KR" altLang="en-US" dirty="0"/>
              <a:t>게이트와 </a:t>
            </a:r>
            <a:r>
              <a:rPr lang="en-US" altLang="ko-KR" dirty="0"/>
              <a:t>OR </a:t>
            </a:r>
            <a:r>
              <a:rPr lang="ko-KR" altLang="en-US" dirty="0"/>
              <a:t>게이트 구현</a:t>
            </a:r>
          </a:p>
          <a:p>
            <a:pPr lvl="3" fontAlgn="base"/>
            <a:r>
              <a:rPr lang="en-US" altLang="ko-KR" dirty="0"/>
              <a:t>AND, NAND, OR </a:t>
            </a:r>
            <a:r>
              <a:rPr lang="ko-KR" altLang="en-US" dirty="0"/>
              <a:t>모두 같은 구조의 퍼셉트론</a:t>
            </a:r>
          </a:p>
          <a:p>
            <a:pPr lvl="3" fontAlgn="base"/>
            <a:r>
              <a:rPr lang="ko-KR" altLang="en-US" dirty="0"/>
              <a:t>차이는 가중치 매개변수의 값뿐</a:t>
            </a:r>
            <a:r>
              <a:rPr lang="en-US" altLang="ko-KR" dirty="0"/>
              <a:t>!!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544" y="4286613"/>
            <a:ext cx="3021911" cy="237136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8539162" y="6245810"/>
            <a:ext cx="34623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PerceptronPractice.py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617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4.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퍼셉트론의 한계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3825" y="1559051"/>
            <a:ext cx="11291888" cy="4575175"/>
          </a:xfrm>
        </p:spPr>
        <p:txBody>
          <a:bodyPr>
            <a:normAutofit lnSpcReduction="10000"/>
          </a:bodyPr>
          <a:lstStyle/>
          <a:p>
            <a:endParaRPr lang="ko-KR" altLang="en-US" b="0" dirty="0" smtClean="0">
              <a:effectLst/>
            </a:endParaRPr>
          </a:p>
          <a:p>
            <a:pPr lvl="1" fontAlgn="base"/>
            <a:r>
              <a:rPr lang="ko-KR" altLang="en-US" b="1" dirty="0"/>
              <a:t>도전</a:t>
            </a:r>
            <a:r>
              <a:rPr lang="en-US" altLang="ko-KR" b="1" dirty="0"/>
              <a:t>! XOR </a:t>
            </a:r>
            <a:r>
              <a:rPr lang="ko-KR" altLang="en-US" b="1" dirty="0"/>
              <a:t>게이트</a:t>
            </a:r>
          </a:p>
          <a:p>
            <a:pPr lvl="2" fontAlgn="base"/>
            <a:r>
              <a:rPr lang="en-US" altLang="ko-KR" b="1" dirty="0"/>
              <a:t>XOR </a:t>
            </a:r>
            <a:r>
              <a:rPr lang="ko-KR" altLang="en-US" b="1" dirty="0"/>
              <a:t>게이트는 배타적 논리합</a:t>
            </a:r>
          </a:p>
          <a:p>
            <a:pPr lvl="2" fontAlgn="base"/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x2 </a:t>
            </a:r>
            <a:r>
              <a:rPr lang="ko-KR" altLang="en-US" dirty="0"/>
              <a:t>중 한쪽이 </a:t>
            </a:r>
            <a:r>
              <a:rPr lang="en-US" altLang="ko-KR" dirty="0"/>
              <a:t>1</a:t>
            </a:r>
            <a:r>
              <a:rPr lang="ko-KR" altLang="en-US" dirty="0"/>
              <a:t>일 때만</a:t>
            </a:r>
            <a:r>
              <a:rPr lang="en-US" altLang="ko-KR" dirty="0"/>
              <a:t>, 1</a:t>
            </a:r>
            <a:r>
              <a:rPr lang="ko-KR" altLang="en-US" dirty="0"/>
              <a:t>을 출력</a:t>
            </a:r>
          </a:p>
          <a:p>
            <a:pPr lvl="2" fontAlgn="base"/>
            <a:r>
              <a:rPr lang="ko-KR" altLang="en-US" dirty="0"/>
              <a:t>우리가 알고 있는 </a:t>
            </a:r>
            <a:r>
              <a:rPr lang="en-US" altLang="ko-KR" dirty="0"/>
              <a:t>OR </a:t>
            </a:r>
            <a:r>
              <a:rPr lang="ko-KR" altLang="en-US" dirty="0"/>
              <a:t>게이트로는 구현이 안됨</a:t>
            </a:r>
          </a:p>
          <a:p>
            <a:pPr lvl="3" fontAlgn="base"/>
            <a:r>
              <a:rPr lang="ko-KR" altLang="en-US" dirty="0"/>
              <a:t>영역 구분이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3" fontAlgn="base"/>
            <a:endParaRPr lang="ko-KR" altLang="en-US" dirty="0"/>
          </a:p>
          <a:p>
            <a:pPr lvl="1" fontAlgn="base"/>
            <a:r>
              <a:rPr lang="ko-KR" altLang="en-US" b="1" dirty="0"/>
              <a:t>선형과 비선형</a:t>
            </a:r>
          </a:p>
          <a:p>
            <a:pPr lvl="2" fontAlgn="base"/>
            <a:r>
              <a:rPr lang="ko-KR" altLang="en-US" dirty="0"/>
              <a:t>직선 하나로는 구분이 안됨 → 직선이라는 제약을 없앤다면 가능</a:t>
            </a:r>
            <a:r>
              <a:rPr lang="en-US" altLang="ko-KR" dirty="0"/>
              <a:t>!</a:t>
            </a:r>
          </a:p>
          <a:p>
            <a:pPr lvl="3" fontAlgn="base"/>
            <a:r>
              <a:rPr lang="ko-KR" altLang="en-US" dirty="0"/>
              <a:t>직선의 영역 </a:t>
            </a:r>
            <a:r>
              <a:rPr lang="en-US" altLang="ko-KR" dirty="0"/>
              <a:t>: </a:t>
            </a:r>
            <a:r>
              <a:rPr lang="ko-KR" altLang="en-US" dirty="0"/>
              <a:t>선형 영역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]</a:t>
            </a:r>
          </a:p>
          <a:p>
            <a:pPr lvl="3" fontAlgn="base"/>
            <a:r>
              <a:rPr lang="ko-KR" altLang="en-US" dirty="0"/>
              <a:t>곡선의 영역 </a:t>
            </a:r>
            <a:r>
              <a:rPr lang="en-US" altLang="ko-KR" dirty="0"/>
              <a:t>: </a:t>
            </a:r>
            <a:r>
              <a:rPr lang="ko-KR" altLang="en-US" dirty="0"/>
              <a:t>비선형 영역 </a:t>
            </a:r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 smtClean="0"/>
              <a:t>]</a:t>
            </a:r>
          </a:p>
          <a:p>
            <a:pPr lvl="3" fontAlgn="base"/>
            <a:endParaRPr lang="en-US" altLang="ko-KR" dirty="0"/>
          </a:p>
          <a:p>
            <a:pPr lvl="1" fontAlgn="base"/>
            <a:r>
              <a:rPr lang="ko-KR" altLang="en-US" b="1" dirty="0"/>
              <a:t>단층 퍼셉트론</a:t>
            </a:r>
            <a:r>
              <a:rPr lang="en-US" altLang="ko-KR" b="1" dirty="0"/>
              <a:t>(single-layer perceptron)</a:t>
            </a:r>
            <a:r>
              <a:rPr lang="ko-KR" altLang="en-US" b="1" dirty="0"/>
              <a:t>으로는 </a:t>
            </a:r>
            <a:r>
              <a:rPr lang="en-US" altLang="ko-KR" b="1" dirty="0"/>
              <a:t>XOR </a:t>
            </a:r>
            <a:r>
              <a:rPr lang="ko-KR" altLang="en-US" b="1" dirty="0"/>
              <a:t>게이트 만들수 없음 </a:t>
            </a:r>
            <a:r>
              <a:rPr lang="en-US" altLang="ko-KR" b="1" dirty="0"/>
              <a:t>== </a:t>
            </a:r>
            <a:r>
              <a:rPr lang="ko-KR" altLang="en-US" b="1" dirty="0"/>
              <a:t>단층 퍼셉트론으로는 비선형 영역을 분리할 수 없음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8539162" y="6245810"/>
            <a:ext cx="346233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PerceptronPractice.py</a:t>
            </a:r>
            <a:endParaRPr kumimoji="1"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883" y="1900236"/>
            <a:ext cx="2825805" cy="30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다층 퍼셉트론이 출동한다면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057" y="2068512"/>
            <a:ext cx="5705475" cy="4575175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b="1" dirty="0"/>
              <a:t>다층 퍼셉트론이 </a:t>
            </a:r>
            <a:r>
              <a:rPr lang="ko-KR" altLang="en-US" sz="2400" b="1" dirty="0" smtClean="0"/>
              <a:t>출동한다면</a:t>
            </a:r>
            <a:endParaRPr lang="en-US" altLang="ko-KR" sz="2400" b="1" dirty="0" smtClean="0"/>
          </a:p>
          <a:p>
            <a:pPr lvl="1" fontAlgn="base"/>
            <a:r>
              <a:rPr lang="ko-KR" altLang="en-US" sz="2000" dirty="0" smtClean="0"/>
              <a:t>단층 퍼셉트론으로는 </a:t>
            </a:r>
            <a:r>
              <a:rPr lang="en-US" altLang="ko-KR" sz="2000" dirty="0"/>
              <a:t>XOR </a:t>
            </a:r>
            <a:r>
              <a:rPr lang="ko-KR" altLang="en-US" sz="2000" dirty="0"/>
              <a:t>게이트 표현 불가 ⇒ </a:t>
            </a:r>
            <a:r>
              <a:rPr lang="ko-KR" altLang="en-US" sz="2000" b="1" dirty="0" smtClean="0"/>
              <a:t>다층 </a:t>
            </a:r>
            <a:r>
              <a:rPr lang="ko-KR" altLang="en-US" sz="2000" b="1" dirty="0"/>
              <a:t>퍼셉트론으로 가능</a:t>
            </a:r>
            <a:r>
              <a:rPr lang="en-US" altLang="ko-KR" sz="2000" b="1" dirty="0" smtClean="0"/>
              <a:t>!!</a:t>
            </a:r>
          </a:p>
          <a:p>
            <a:pPr marL="457200" lvl="1" indent="0" fontAlgn="base">
              <a:buNone/>
            </a:pPr>
            <a:r>
              <a:rPr lang="en-US" altLang="ko-KR" sz="2000" b="1" dirty="0"/>
              <a:t>	</a:t>
            </a:r>
            <a:r>
              <a:rPr lang="en-US" altLang="ko-KR" sz="2000" b="1" dirty="0" smtClean="0"/>
              <a:t>(</a:t>
            </a:r>
            <a:r>
              <a:rPr lang="ko-KR" altLang="en-US" sz="2000" b="1" dirty="0"/>
              <a:t>층을 하나 더 쌓아서 </a:t>
            </a:r>
            <a:r>
              <a:rPr lang="en-US" altLang="ko-KR" sz="2000" b="1" dirty="0" smtClean="0"/>
              <a:t>XOR)</a:t>
            </a:r>
            <a:endParaRPr lang="en-US" altLang="ko-KR" sz="2000" b="1" dirty="0"/>
          </a:p>
          <a:p>
            <a:pPr lvl="1" fontAlgn="base"/>
            <a:r>
              <a:rPr lang="ko-KR" altLang="en-US" sz="2000" dirty="0"/>
              <a:t>기존 게이트 조합하기</a:t>
            </a:r>
          </a:p>
          <a:p>
            <a:pPr lvl="2" fontAlgn="base"/>
            <a:r>
              <a:rPr lang="en-US" altLang="ko-KR" sz="1800" b="1" dirty="0">
                <a:solidFill>
                  <a:srgbClr val="C00000"/>
                </a:solidFill>
              </a:rPr>
              <a:t>XOR </a:t>
            </a:r>
            <a:r>
              <a:rPr lang="ko-KR" altLang="en-US" sz="1800" b="1" dirty="0">
                <a:solidFill>
                  <a:srgbClr val="C00000"/>
                </a:solidFill>
              </a:rPr>
              <a:t>게이트 만드는 방법 다양</a:t>
            </a:r>
          </a:p>
          <a:p>
            <a:pPr lvl="3" fontAlgn="base"/>
            <a:r>
              <a:rPr lang="en-US" altLang="ko-KR" sz="1600" b="1" dirty="0">
                <a:solidFill>
                  <a:srgbClr val="C00000"/>
                </a:solidFill>
              </a:rPr>
              <a:t>AND, NAND, OR </a:t>
            </a:r>
            <a:r>
              <a:rPr lang="ko-KR" altLang="en-US" sz="1600" b="1" dirty="0">
                <a:solidFill>
                  <a:srgbClr val="C00000"/>
                </a:solidFill>
              </a:rPr>
              <a:t>게이트 조합하는 방법</a:t>
            </a:r>
          </a:p>
          <a:p>
            <a:pPr lvl="3" fontAlgn="base"/>
            <a:r>
              <a:rPr lang="en-US" altLang="ko-KR" sz="1600" dirty="0"/>
              <a:t>NAND</a:t>
            </a:r>
            <a:r>
              <a:rPr lang="ko-KR" altLang="en-US" sz="1600" dirty="0"/>
              <a:t>와 </a:t>
            </a:r>
            <a:r>
              <a:rPr lang="en-US" altLang="ko-KR" sz="1600" dirty="0"/>
              <a:t>OR</a:t>
            </a:r>
            <a:r>
              <a:rPr lang="ko-KR" altLang="en-US" sz="1600" dirty="0"/>
              <a:t>로 나온 값을 각각 </a:t>
            </a:r>
            <a:r>
              <a:rPr lang="en-US" altLang="ko-KR" sz="1600" dirty="0"/>
              <a:t>s1, s2</a:t>
            </a:r>
            <a:r>
              <a:rPr lang="ko-KR" altLang="en-US" sz="1600" dirty="0"/>
              <a:t>로 만들고 이를 </a:t>
            </a:r>
            <a:r>
              <a:rPr lang="en-US" altLang="ko-KR" sz="1600" dirty="0"/>
              <a:t>AND</a:t>
            </a:r>
            <a:r>
              <a:rPr lang="ko-KR" altLang="en-US" sz="1600" dirty="0"/>
              <a:t>로 넣어서 결과값을 만들면 </a:t>
            </a:r>
            <a:r>
              <a:rPr lang="en-US" altLang="ko-KR" sz="1600" dirty="0"/>
              <a:t>XOR </a:t>
            </a:r>
            <a:r>
              <a:rPr lang="ko-KR" altLang="en-US" sz="1600" dirty="0"/>
              <a:t>게이트 만들 수 있음</a:t>
            </a:r>
            <a:r>
              <a:rPr lang="en-US" altLang="ko-KR" sz="1600" dirty="0"/>
              <a:t>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32" y="2528887"/>
            <a:ext cx="5467217" cy="29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다층 퍼셉트론이 출동한다면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05793"/>
            <a:ext cx="4586288" cy="4575175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400" b="1" dirty="0" smtClean="0"/>
              <a:t>XOR </a:t>
            </a:r>
            <a:r>
              <a:rPr lang="ko-KR" altLang="en-US" sz="2400" b="1" dirty="0"/>
              <a:t>게이트 </a:t>
            </a:r>
            <a:r>
              <a:rPr lang="ko-KR" altLang="en-US" sz="2400" b="1" dirty="0" smtClean="0"/>
              <a:t>구현하기</a:t>
            </a:r>
            <a:endParaRPr lang="ko-KR" altLang="en-US" sz="2400" dirty="0"/>
          </a:p>
          <a:p>
            <a:pPr lvl="1" fontAlgn="base"/>
            <a:r>
              <a:rPr lang="en-US" altLang="ko-KR" sz="2000" dirty="0"/>
              <a:t>XOR</a:t>
            </a:r>
            <a:r>
              <a:rPr lang="ko-KR" altLang="en-US" sz="2000" dirty="0"/>
              <a:t>의 퍼셉트론 </a:t>
            </a:r>
            <a:endParaRPr lang="en-US" altLang="ko-KR" sz="2000" dirty="0" smtClean="0"/>
          </a:p>
          <a:p>
            <a:pPr marL="457200" lvl="1" indent="0" fontAlgn="base">
              <a:buNone/>
            </a:pPr>
            <a:r>
              <a:rPr lang="ko-KR" altLang="en-US" sz="2000" dirty="0" smtClean="0"/>
              <a:t>⇒ </a:t>
            </a:r>
            <a:r>
              <a:rPr lang="ko-KR" altLang="en-US" sz="2000" dirty="0"/>
              <a:t>작업자들 사이에서 </a:t>
            </a:r>
            <a:r>
              <a:rPr lang="ko-KR" altLang="en-US" sz="2000" b="1" dirty="0"/>
              <a:t>부품을 전달</a:t>
            </a:r>
            <a:r>
              <a:rPr lang="ko-KR" altLang="en-US" sz="2000" dirty="0"/>
              <a:t>하는 </a:t>
            </a:r>
            <a:r>
              <a:rPr lang="ko-KR" altLang="en-US" sz="2000" dirty="0" smtClean="0"/>
              <a:t>일</a:t>
            </a:r>
            <a:endParaRPr lang="en-US" altLang="ko-KR" sz="2000" dirty="0" smtClean="0"/>
          </a:p>
          <a:p>
            <a:pPr lvl="1" fontAlgn="base"/>
            <a:endParaRPr lang="ko-KR" altLang="en-US" sz="2000" dirty="0"/>
          </a:p>
          <a:p>
            <a:pPr lvl="2" fontAlgn="base"/>
            <a:r>
              <a:rPr lang="ko-KR" altLang="en-US" sz="1800" b="1" dirty="0"/>
              <a:t>다층 구조의 네트워크</a:t>
            </a:r>
          </a:p>
          <a:p>
            <a:pPr lvl="3" fontAlgn="base"/>
            <a:r>
              <a:rPr lang="en-US" altLang="ko-KR" sz="1600" dirty="0"/>
              <a:t>0</a:t>
            </a:r>
            <a:r>
              <a:rPr lang="ko-KR" altLang="en-US" sz="1600" dirty="0"/>
              <a:t>층 → </a:t>
            </a:r>
            <a:r>
              <a:rPr lang="en-US" altLang="ko-KR" sz="1600" dirty="0"/>
              <a:t>1</a:t>
            </a:r>
            <a:r>
              <a:rPr lang="ko-KR" altLang="en-US" sz="1600" dirty="0"/>
              <a:t>층 → </a:t>
            </a:r>
            <a:r>
              <a:rPr lang="en-US" altLang="ko-KR" sz="1600" dirty="0"/>
              <a:t>2</a:t>
            </a:r>
            <a:r>
              <a:rPr lang="ko-KR" altLang="en-US" sz="1600" dirty="0" smtClean="0"/>
              <a:t>층</a:t>
            </a:r>
            <a:endParaRPr lang="en-US" altLang="ko-KR" sz="1600" dirty="0" smtClean="0"/>
          </a:p>
          <a:p>
            <a:pPr lvl="3" fontAlgn="base"/>
            <a:endParaRPr lang="ko-KR" altLang="en-US" sz="1600" dirty="0"/>
          </a:p>
          <a:p>
            <a:pPr marL="1714500" lvl="3" indent="-342900" fontAlgn="base">
              <a:buFont typeface="+mj-lt"/>
              <a:buAutoNum type="arabicPeriod"/>
            </a:pPr>
            <a:r>
              <a:rPr lang="en-US" altLang="ko-KR" sz="1600" b="1" dirty="0"/>
              <a:t>0</a:t>
            </a:r>
            <a:r>
              <a:rPr lang="ko-KR" altLang="en-US" sz="1600" b="1" dirty="0"/>
              <a:t>층의 두 뉴련이 입력 신호를 받아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층의 뉴런으로 신호를 보낸다</a:t>
            </a:r>
            <a:r>
              <a:rPr lang="en-US" altLang="ko-KR" sz="1600" b="1" dirty="0"/>
              <a:t>.</a:t>
            </a:r>
          </a:p>
          <a:p>
            <a:pPr marL="1714500" lvl="3" indent="-342900" fontAlgn="base">
              <a:buFont typeface="+mj-lt"/>
              <a:buAutoNum type="arabicPeriod"/>
            </a:pPr>
            <a:r>
              <a:rPr lang="en-US" altLang="ko-KR" sz="1600" b="1" dirty="0"/>
              <a:t>1</a:t>
            </a:r>
            <a:r>
              <a:rPr lang="ko-KR" altLang="en-US" sz="1600" b="1" dirty="0"/>
              <a:t>층의 뉴런이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층의 뉴런으로 신호를 보내고</a:t>
            </a:r>
            <a:r>
              <a:rPr lang="en-US" altLang="ko-KR" sz="1600" b="1" dirty="0"/>
              <a:t>, 2</a:t>
            </a:r>
            <a:r>
              <a:rPr lang="ko-KR" altLang="en-US" sz="1600" b="1" dirty="0"/>
              <a:t>층의 뉴런은 이 입력 신호를 바탕으로 </a:t>
            </a:r>
            <a:r>
              <a:rPr lang="en-US" altLang="ko-KR" sz="1600" b="1" dirty="0"/>
              <a:t>y</a:t>
            </a:r>
            <a:r>
              <a:rPr lang="ko-KR" altLang="en-US" sz="1600" b="1" dirty="0"/>
              <a:t>를 출력한다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4304" y="2171700"/>
            <a:ext cx="6594916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6.</a:t>
            </a:r>
            <a:r>
              <a:rPr kumimoji="1" lang="ko-KR" altLang="en-US" dirty="0" smtClean="0"/>
              <a:t> </a:t>
            </a:r>
            <a:r>
              <a:rPr lang="en-US" altLang="ko-KR" dirty="0" smtClean="0"/>
              <a:t>NAND</a:t>
            </a:r>
            <a:r>
              <a:rPr lang="ko-KR" altLang="en-US" dirty="0" smtClean="0"/>
              <a:t>에서 컴퓨터까지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pPr lvl="1" fontAlgn="base"/>
            <a:r>
              <a:rPr lang="ko-KR" altLang="en-US" b="1" dirty="0" smtClean="0"/>
              <a:t>컴퓨터 </a:t>
            </a:r>
            <a:r>
              <a:rPr lang="en-US" altLang="ko-KR" b="1" dirty="0"/>
              <a:t>: </a:t>
            </a:r>
            <a:r>
              <a:rPr lang="ko-KR" altLang="en-US" b="1" dirty="0"/>
              <a:t>무언가를 입력하면 정해진 방법으로 처리하고 그 결과를 출력</a:t>
            </a:r>
          </a:p>
          <a:p>
            <a:pPr lvl="2" fontAlgn="base"/>
            <a:r>
              <a:rPr lang="ko-KR" altLang="en-US" dirty="0"/>
              <a:t>정해진 방법으로 처리한다는 것 </a:t>
            </a:r>
            <a:r>
              <a:rPr lang="en-US" altLang="ko-KR" dirty="0"/>
              <a:t>: </a:t>
            </a:r>
            <a:r>
              <a:rPr lang="ko-KR" altLang="en-US" dirty="0"/>
              <a:t>컴퓨터도 마치 퍼셉트론처럼 입력과 출력으로 구성된 특정 규칙대로 계산을 수행한다는 뜻</a:t>
            </a:r>
          </a:p>
          <a:p>
            <a:pPr lvl="2" fontAlgn="base"/>
            <a:r>
              <a:rPr lang="ko-KR" altLang="en-US" dirty="0"/>
              <a:t>그래서 </a:t>
            </a:r>
            <a:r>
              <a:rPr lang="en-US" altLang="ko-KR" dirty="0"/>
              <a:t>NAND </a:t>
            </a:r>
            <a:r>
              <a:rPr lang="ko-KR" altLang="en-US" dirty="0"/>
              <a:t>게이트의 조합만으로 컴퓨터를 만든다</a:t>
            </a:r>
            <a:r>
              <a:rPr lang="en-US" altLang="ko-KR" dirty="0"/>
              <a:t>..?! </a:t>
            </a:r>
            <a:r>
              <a:rPr lang="ko-KR" altLang="en-US" dirty="0"/>
              <a:t>가능해질 걸</a:t>
            </a:r>
            <a:r>
              <a:rPr lang="en-US" altLang="ko-KR" dirty="0" smtClean="0"/>
              <a:t>?!</a:t>
            </a:r>
          </a:p>
          <a:p>
            <a:pPr lvl="2" fontAlgn="base"/>
            <a:endParaRPr lang="en-US" altLang="ko-KR" dirty="0"/>
          </a:p>
          <a:p>
            <a:pPr lvl="1" fontAlgn="base"/>
            <a:r>
              <a:rPr lang="en-US" altLang="ko-KR" b="1" dirty="0"/>
              <a:t>2</a:t>
            </a:r>
            <a:r>
              <a:rPr lang="ko-KR" altLang="en-US" b="1" dirty="0"/>
              <a:t>층 퍼셉트론</a:t>
            </a:r>
            <a:r>
              <a:rPr lang="en-US" altLang="ko-KR" b="1" dirty="0"/>
              <a:t>(== </a:t>
            </a:r>
            <a:r>
              <a:rPr lang="ko-KR" altLang="en-US" b="1" dirty="0"/>
              <a:t>비선형인 시그모이드 함수</a:t>
            </a:r>
            <a:r>
              <a:rPr lang="en-US" altLang="ko-KR" b="1" dirty="0"/>
              <a:t>)</a:t>
            </a:r>
          </a:p>
          <a:p>
            <a:pPr lvl="2" fontAlgn="base"/>
            <a:r>
              <a:rPr lang="ko-KR" altLang="en-US" dirty="0"/>
              <a:t>이를 활성화 함수로 이용하면 임의의 함수를 표현할 수 있다는 사실 증명</a:t>
            </a:r>
            <a:r>
              <a:rPr lang="en-US" altLang="ko-KR" dirty="0"/>
              <a:t>!</a:t>
            </a:r>
          </a:p>
          <a:p>
            <a:pPr lvl="2" fontAlgn="base"/>
            <a:r>
              <a:rPr lang="ko-KR" altLang="en-US" dirty="0"/>
              <a:t>실제로는 엄청 어려움</a:t>
            </a:r>
            <a:r>
              <a:rPr lang="en-US" altLang="ko-KR" dirty="0"/>
              <a:t>!</a:t>
            </a:r>
          </a:p>
          <a:p>
            <a:pPr lvl="2" fontAlgn="base"/>
            <a:r>
              <a:rPr lang="ko-KR" altLang="en-US" dirty="0"/>
              <a:t>퍼셉트론은 층을 거듭 쌓으면 비선형적인 표현도 가능하고</a:t>
            </a:r>
            <a:r>
              <a:rPr lang="en-US" altLang="ko-KR" dirty="0"/>
              <a:t>, </a:t>
            </a:r>
            <a:r>
              <a:rPr lang="ko-KR" altLang="en-US" dirty="0"/>
              <a:t>이론상 컴퓨터가 수행하는 처리도 모두 표현할 수 있다는 점을 기억</a:t>
            </a:r>
            <a:r>
              <a:rPr lang="en-US" altLang="ko-KR" dirty="0"/>
              <a:t>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98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7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lang="ko-KR" altLang="en-US" dirty="0" smtClean="0"/>
              <a:t>정리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291888" cy="4575175"/>
          </a:xfrm>
        </p:spPr>
        <p:txBody>
          <a:bodyPr>
            <a:normAutofit/>
          </a:bodyPr>
          <a:lstStyle/>
          <a:p>
            <a:endParaRPr lang="ko-KR" altLang="en-US" b="0" dirty="0" smtClean="0">
              <a:effectLst/>
            </a:endParaRPr>
          </a:p>
          <a:p>
            <a:pPr lvl="1" fontAlgn="base"/>
            <a:r>
              <a:rPr lang="ko-KR" altLang="en-US" b="1" dirty="0"/>
              <a:t>퍼셉트론은 입출력을 갖춘 알고리즘이다</a:t>
            </a:r>
            <a:r>
              <a:rPr lang="en-US" altLang="ko-KR" b="1" dirty="0"/>
              <a:t>. </a:t>
            </a:r>
            <a:r>
              <a:rPr lang="ko-KR" altLang="en-US" b="1" dirty="0"/>
              <a:t>입력을 주면 정해진 규칙에 따른 값을 출력한다</a:t>
            </a:r>
            <a:r>
              <a:rPr lang="en-US" altLang="ko-KR" b="1" dirty="0"/>
              <a:t>.</a:t>
            </a:r>
          </a:p>
          <a:p>
            <a:pPr lvl="1" fontAlgn="base"/>
            <a:r>
              <a:rPr lang="ko-KR" altLang="en-US" b="1" dirty="0"/>
              <a:t>퍼셉트론에서는 ‘가중치’와 ‘편향’을 매개변수로 설정한다</a:t>
            </a:r>
            <a:r>
              <a:rPr lang="en-US" altLang="ko-KR" b="1" dirty="0"/>
              <a:t>.</a:t>
            </a:r>
          </a:p>
          <a:p>
            <a:pPr lvl="1" fontAlgn="base"/>
            <a:r>
              <a:rPr lang="ko-KR" altLang="en-US" b="1" dirty="0"/>
              <a:t>퍼셉트론으로 </a:t>
            </a:r>
            <a:r>
              <a:rPr lang="en-US" altLang="ko-KR" b="1" dirty="0"/>
              <a:t>AND, OR </a:t>
            </a:r>
            <a:r>
              <a:rPr lang="ko-KR" altLang="en-US" b="1" dirty="0"/>
              <a:t>게이트 등의 논리 회로를 표현할 수 있다</a:t>
            </a:r>
            <a:r>
              <a:rPr lang="en-US" altLang="ko-KR" b="1" dirty="0"/>
              <a:t>.</a:t>
            </a:r>
          </a:p>
          <a:p>
            <a:pPr lvl="1" fontAlgn="base"/>
            <a:r>
              <a:rPr lang="en-US" altLang="ko-KR" b="1" dirty="0"/>
              <a:t>XOR </a:t>
            </a:r>
            <a:r>
              <a:rPr lang="ko-KR" altLang="en-US" b="1" dirty="0"/>
              <a:t>게이트는 단층 퍼셉트론으로는 표현할 수 없다</a:t>
            </a:r>
            <a:r>
              <a:rPr lang="en-US" altLang="ko-KR" b="1" dirty="0"/>
              <a:t>.</a:t>
            </a:r>
          </a:p>
          <a:p>
            <a:pPr lvl="1" fontAlgn="base"/>
            <a:r>
              <a:rPr lang="en-US" altLang="ko-KR" b="1" dirty="0"/>
              <a:t>2</a:t>
            </a:r>
            <a:r>
              <a:rPr lang="ko-KR" altLang="en-US" b="1" dirty="0"/>
              <a:t>층 퍼셉트론을 이용하면 </a:t>
            </a:r>
            <a:r>
              <a:rPr lang="en-US" altLang="ko-KR" b="1" dirty="0"/>
              <a:t>XOR </a:t>
            </a:r>
            <a:r>
              <a:rPr lang="ko-KR" altLang="en-US" b="1" dirty="0"/>
              <a:t>게이트를 표현할 수 있다</a:t>
            </a:r>
          </a:p>
          <a:p>
            <a:pPr lvl="1" fontAlgn="base"/>
            <a:r>
              <a:rPr lang="ko-KR" altLang="en-US" b="1" dirty="0"/>
              <a:t>단층 퍼셉트론은 직선형 영역만 표현할 수 있고</a:t>
            </a:r>
            <a:r>
              <a:rPr lang="en-US" altLang="ko-KR" b="1" dirty="0"/>
              <a:t>, </a:t>
            </a:r>
            <a:r>
              <a:rPr lang="ko-KR" altLang="en-US" b="1" dirty="0"/>
              <a:t>다층 퍼셉트론은 비선형 영역도 표현할 수 있다</a:t>
            </a:r>
            <a:r>
              <a:rPr lang="en-US" altLang="ko-KR" b="1" dirty="0"/>
              <a:t>.</a:t>
            </a:r>
          </a:p>
          <a:p>
            <a:pPr lvl="1" fontAlgn="base"/>
            <a:r>
              <a:rPr lang="ko-KR" altLang="en-US" b="1" dirty="0"/>
              <a:t>다층 퍼셉트론은 </a:t>
            </a:r>
            <a:r>
              <a:rPr lang="en-US" altLang="ko-KR" b="1" dirty="0"/>
              <a:t>(</a:t>
            </a:r>
            <a:r>
              <a:rPr lang="ko-KR" altLang="en-US" b="1" dirty="0"/>
              <a:t>이론상</a:t>
            </a:r>
            <a:r>
              <a:rPr lang="en-US" altLang="ko-KR" b="1" dirty="0"/>
              <a:t>) </a:t>
            </a:r>
            <a:r>
              <a:rPr lang="ko-KR" altLang="en-US" b="1" dirty="0"/>
              <a:t>컴퓨터를 표현할 수 있다</a:t>
            </a:r>
            <a:r>
              <a:rPr lang="en-US" altLang="ko-KR" b="1" dirty="0"/>
              <a:t>.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2. </a:t>
            </a:r>
            <a:r>
              <a:rPr kumimoji="1" lang="ko-KR" altLang="en-US" sz="1600" b="1" dirty="0" smtClean="0"/>
              <a:t>퍼셉트론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13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Overview &amp; Ready to go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39912"/>
            <a:ext cx="10515600" cy="4575175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000" b="1" dirty="0" smtClean="0"/>
              <a:t>실습 및 연습 준비</a:t>
            </a:r>
            <a:endParaRPr lang="en-US" altLang="ko-KR" sz="2000" b="1" dirty="0" smtClean="0"/>
          </a:p>
          <a:p>
            <a:pPr fontAlgn="base"/>
            <a:endParaRPr lang="ko-KR" altLang="en-US" sz="2000" b="1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ko-KR" altLang="en-US" sz="1800" b="1" dirty="0"/>
              <a:t>파이썬 </a:t>
            </a:r>
            <a:r>
              <a:rPr lang="ko-KR" altLang="en-US" sz="1800" b="1" dirty="0" smtClean="0"/>
              <a:t>버전 </a:t>
            </a:r>
            <a:r>
              <a:rPr lang="en-US" altLang="ko-KR" sz="1800" b="1" dirty="0" smtClean="0"/>
              <a:t>&gt;&gt;</a:t>
            </a:r>
            <a:r>
              <a:rPr lang="ko-KR" altLang="en-US" sz="1800" b="1" dirty="0" smtClean="0"/>
              <a:t> </a:t>
            </a:r>
            <a:r>
              <a:rPr lang="ko-KR" altLang="en-US" sz="1600" dirty="0" smtClean="0"/>
              <a:t>파이썬</a:t>
            </a:r>
            <a:r>
              <a:rPr lang="en-US" altLang="ko-KR" sz="1600" dirty="0"/>
              <a:t>3</a:t>
            </a:r>
            <a:r>
              <a:rPr lang="ko-KR" altLang="en-US" sz="1600" dirty="0" smtClean="0"/>
              <a:t>사용</a:t>
            </a:r>
            <a:endParaRPr lang="en-US" altLang="ko-KR" sz="1600" dirty="0"/>
          </a:p>
          <a:p>
            <a:pPr marL="1257300" lvl="2" indent="-342900" fontAlgn="base">
              <a:buFont typeface="+mj-lt"/>
              <a:buAutoNum type="arabicPeriod"/>
            </a:pPr>
            <a:endParaRPr lang="ko-KR" altLang="en-US" sz="1600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ko-KR" altLang="en-US" sz="1800" dirty="0"/>
              <a:t>사용하는 외부 라이브러리</a:t>
            </a:r>
          </a:p>
          <a:p>
            <a:pPr marL="1257300" lvl="2" indent="-342900" fontAlgn="base">
              <a:buFont typeface="+mj-lt"/>
              <a:buAutoNum type="arabicPeriod"/>
            </a:pPr>
            <a:r>
              <a:rPr lang="ko-KR" altLang="en-US" sz="1800" b="1" dirty="0"/>
              <a:t>넘파이</a:t>
            </a:r>
          </a:p>
          <a:p>
            <a:pPr marL="1714500" lvl="3" indent="-342900" fontAlgn="base">
              <a:buFont typeface="+mj-lt"/>
              <a:buAutoNum type="arabicPeriod"/>
            </a:pPr>
            <a:r>
              <a:rPr lang="ko-KR" altLang="en-US" sz="1600" dirty="0"/>
              <a:t>수치 계산용 라이브러리</a:t>
            </a:r>
          </a:p>
          <a:p>
            <a:pPr marL="2171700" lvl="4" indent="-342900" fontAlgn="base">
              <a:buFont typeface="+mj-lt"/>
              <a:buAutoNum type="arabicPeriod"/>
            </a:pPr>
            <a:r>
              <a:rPr lang="ko-KR" altLang="en-US" sz="1600" b="1" dirty="0"/>
              <a:t>수학 알고리즘 및 배열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행렬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메서드 다수 포함</a:t>
            </a:r>
          </a:p>
          <a:p>
            <a:pPr marL="1257300" lvl="2" indent="-342900" fontAlgn="base">
              <a:buFont typeface="+mj-lt"/>
              <a:buAutoNum type="arabicPeriod"/>
            </a:pPr>
            <a:r>
              <a:rPr lang="en-US" altLang="ko-KR" sz="1800" b="1" dirty="0" err="1"/>
              <a:t>matplotlib</a:t>
            </a:r>
            <a:endParaRPr lang="en-US" altLang="ko-KR" sz="1800" b="1" dirty="0"/>
          </a:p>
          <a:p>
            <a:pPr marL="1714500" lvl="3" indent="-342900" fontAlgn="base">
              <a:buFont typeface="+mj-lt"/>
              <a:buAutoNum type="arabicPeriod"/>
            </a:pPr>
            <a:r>
              <a:rPr lang="ko-KR" altLang="en-US" sz="1600" dirty="0"/>
              <a:t>그래프 그려주는 라이브러리</a:t>
            </a:r>
          </a:p>
          <a:p>
            <a:pPr marL="2171700" lvl="4" indent="-342900" fontAlgn="base">
              <a:buFont typeface="+mj-lt"/>
              <a:buAutoNum type="arabicPeriod"/>
            </a:pPr>
            <a:r>
              <a:rPr lang="ko-KR" altLang="en-US" sz="1600" b="1" dirty="0"/>
              <a:t>실험 결과 혹은 중간 과정 데이터를 시각화 할 수 </a:t>
            </a:r>
            <a:r>
              <a:rPr lang="ko-KR" altLang="en-US" sz="1600" b="1" dirty="0" smtClean="0"/>
              <a:t>있음</a:t>
            </a:r>
            <a:endParaRPr lang="en-US" altLang="ko-KR" sz="1600" b="1" dirty="0" smtClean="0"/>
          </a:p>
          <a:p>
            <a:pPr marL="2171700" lvl="4" indent="-342900" fontAlgn="base">
              <a:buFont typeface="+mj-lt"/>
              <a:buAutoNum type="arabicPeriod"/>
            </a:pPr>
            <a:endParaRPr lang="ko-KR" altLang="en-US" sz="1400" dirty="0"/>
          </a:p>
          <a:p>
            <a:pPr marL="800100" lvl="1" indent="-342900" fontAlgn="base">
              <a:buFont typeface="+mj-lt"/>
              <a:buAutoNum type="arabicPeriod"/>
            </a:pPr>
            <a:r>
              <a:rPr lang="ko-KR" altLang="en-US" sz="1800" dirty="0"/>
              <a:t>아나콘다 </a:t>
            </a:r>
            <a:r>
              <a:rPr lang="ko-KR" altLang="en-US" sz="1800" dirty="0" smtClean="0"/>
              <a:t>배포판</a:t>
            </a:r>
            <a:endParaRPr lang="ko-KR" altLang="en-US" sz="1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1499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Overview &amp; Ready to go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897062"/>
            <a:ext cx="11596688" cy="4575175"/>
          </a:xfrm>
        </p:spPr>
        <p:txBody>
          <a:bodyPr>
            <a:normAutofit lnSpcReduction="10000"/>
          </a:bodyPr>
          <a:lstStyle/>
          <a:p>
            <a:pPr lvl="1" fontAlgn="base"/>
            <a:r>
              <a:rPr lang="ko-KR" altLang="en-US" sz="2000" b="1" dirty="0" smtClean="0"/>
              <a:t>연산자</a:t>
            </a:r>
            <a:endParaRPr lang="en-US" altLang="ko-KR" sz="2000" b="1" dirty="0" smtClean="0"/>
          </a:p>
          <a:p>
            <a:pPr lvl="2" fontAlgn="base"/>
            <a:r>
              <a:rPr lang="ko-KR" altLang="en-US" sz="1800" dirty="0" smtClean="0"/>
              <a:t>산술연산 </a:t>
            </a:r>
            <a:r>
              <a:rPr lang="en-US" altLang="ko-KR" sz="1800" dirty="0" smtClean="0"/>
              <a:t>&gt;&gt;</a:t>
            </a:r>
            <a:r>
              <a:rPr lang="ko-KR" altLang="en-US" sz="1800" dirty="0" smtClean="0"/>
              <a:t> </a:t>
            </a:r>
            <a:r>
              <a:rPr lang="en-US" altLang="ko-KR" sz="1800" b="1" dirty="0" smtClean="0"/>
              <a:t>+,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-,</a:t>
            </a:r>
            <a:r>
              <a:rPr lang="ko-KR" altLang="en-US" sz="1800" b="1" dirty="0" smtClean="0"/>
              <a:t> *</a:t>
            </a:r>
            <a:r>
              <a:rPr lang="en-US" altLang="ko-KR" sz="1800" b="1" dirty="0" smtClean="0"/>
              <a:t>,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/,</a:t>
            </a:r>
            <a:r>
              <a:rPr lang="ko-KR" altLang="en-US" sz="1800" b="1" dirty="0" smtClean="0"/>
              <a:t> **</a:t>
            </a:r>
            <a:endParaRPr lang="en-US" altLang="ko-KR" sz="1800" dirty="0"/>
          </a:p>
          <a:p>
            <a:pPr lvl="2" fontAlgn="base"/>
            <a:endParaRPr lang="en-US" altLang="ko-KR" sz="1800" dirty="0" smtClean="0"/>
          </a:p>
          <a:p>
            <a:pPr lvl="1" fontAlgn="base"/>
            <a:r>
              <a:rPr lang="ko-KR" altLang="en-US" sz="2000" b="1" u="sng" dirty="0" smtClean="0"/>
              <a:t>변수</a:t>
            </a:r>
          </a:p>
          <a:p>
            <a:pPr lvl="2" fontAlgn="base"/>
            <a:r>
              <a:rPr lang="ko-KR" altLang="en-US" sz="1800" dirty="0" smtClean="0"/>
              <a:t>변수를 사용하여 계산하거나 변수에 다른 값을 대입 할 수 있음</a:t>
            </a:r>
          </a:p>
          <a:p>
            <a:pPr lvl="2" fontAlgn="base"/>
            <a:r>
              <a:rPr lang="ko-KR" altLang="en-US" sz="1800" dirty="0" smtClean="0"/>
              <a:t>파이썬은 </a:t>
            </a:r>
            <a:r>
              <a:rPr lang="ko-KR" altLang="en-US" sz="1800" b="1" dirty="0" smtClean="0"/>
              <a:t>동적언어</a:t>
            </a:r>
          </a:p>
          <a:p>
            <a:pPr lvl="3" fontAlgn="base"/>
            <a:r>
              <a:rPr lang="ko-KR" altLang="en-US" sz="1600" b="1" dirty="0" smtClean="0"/>
              <a:t>동적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변수의 자료형을 상황에 맞게 자동으로 결정한다는 뜻</a:t>
            </a:r>
          </a:p>
          <a:p>
            <a:pPr lvl="4" fontAlgn="base"/>
            <a:r>
              <a:rPr lang="ko-KR" altLang="en-US" sz="1600" dirty="0" smtClean="0"/>
              <a:t>정수와 실수를 곱한 결과는 실수가 되었음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자동 형변환</a:t>
            </a:r>
            <a:r>
              <a:rPr lang="en-US" altLang="ko-KR" sz="1600" dirty="0" smtClean="0"/>
              <a:t>)</a:t>
            </a:r>
          </a:p>
          <a:p>
            <a:pPr lvl="4" fontAlgn="base"/>
            <a:r>
              <a:rPr lang="en-US" altLang="ko-KR" sz="1600" b="1" dirty="0" smtClean="0"/>
              <a:t>Python</a:t>
            </a:r>
            <a:r>
              <a:rPr lang="ko-KR" altLang="en-US" sz="1600" b="1" dirty="0" smtClean="0"/>
              <a:t>은 모든 것이 </a:t>
            </a:r>
            <a:r>
              <a:rPr lang="en-US" altLang="ko-KR" sz="1600" b="1" dirty="0" smtClean="0"/>
              <a:t>object</a:t>
            </a:r>
            <a:r>
              <a:rPr lang="ko-KR" altLang="en-US" sz="1600" b="1" dirty="0" smtClean="0"/>
              <a:t> 개념이기 때문에 </a:t>
            </a:r>
            <a:r>
              <a:rPr lang="en-US" altLang="ko-KR" sz="1600" b="1" dirty="0" smtClean="0"/>
              <a:t>object</a:t>
            </a:r>
            <a:r>
              <a:rPr lang="ko-KR" altLang="en-US" sz="1600" b="1" dirty="0" smtClean="0"/>
              <a:t>를 함수로 처리함에 있어서 주의</a:t>
            </a:r>
            <a:r>
              <a:rPr lang="en-US" altLang="ko-KR" sz="1600" b="1" dirty="0" smtClean="0"/>
              <a:t>!</a:t>
            </a:r>
            <a:endParaRPr lang="en-US" altLang="ko-KR" sz="1600" dirty="0" smtClean="0"/>
          </a:p>
          <a:p>
            <a:pPr lvl="5" fontAlgn="base"/>
            <a:r>
              <a:rPr lang="en-US" altLang="ko-KR" sz="1600" dirty="0" smtClean="0"/>
              <a:t>Ex) p</a:t>
            </a:r>
            <a:r>
              <a:rPr lang="en-US" altLang="ko-KR" sz="1600" dirty="0" smtClean="0"/>
              <a:t>rint()</a:t>
            </a:r>
            <a:r>
              <a:rPr lang="ko-KR" altLang="en-US" sz="1600" dirty="0" smtClean="0"/>
              <a:t> 사용시</a:t>
            </a:r>
            <a:endParaRPr lang="en-US" altLang="ko-KR" sz="1600" dirty="0"/>
          </a:p>
          <a:p>
            <a:pPr lvl="6" fontAlgn="base"/>
            <a:r>
              <a:rPr lang="en-US" altLang="ko-KR" sz="1600" b="1" dirty="0" smtClean="0"/>
              <a:t>print(‘</a:t>
            </a:r>
            <a:r>
              <a:rPr lang="en-US" altLang="ko-KR" sz="1600" b="1" dirty="0" smtClean="0"/>
              <a:t>Hello</a:t>
            </a:r>
            <a:r>
              <a:rPr lang="en-US" altLang="ko-KR" sz="1600" b="1" dirty="0" smtClean="0"/>
              <a:t>’ + </a:t>
            </a:r>
            <a:r>
              <a:rPr lang="en-US" altLang="ko-KR" sz="1600" b="1" dirty="0" err="1" smtClean="0"/>
              <a:t>str</a:t>
            </a:r>
            <a:r>
              <a:rPr lang="en-US" altLang="ko-KR" sz="1600" b="1" dirty="0" smtClean="0"/>
              <a:t>(‘</a:t>
            </a:r>
            <a:r>
              <a:rPr lang="en-US" altLang="ko-KR" sz="1600" b="1" dirty="0" err="1" smtClean="0"/>
              <a:t>int</a:t>
            </a:r>
            <a:r>
              <a:rPr lang="ko-KR" altLang="en-US" sz="1600" b="1" dirty="0" smtClean="0"/>
              <a:t>형 </a:t>
            </a:r>
            <a:r>
              <a:rPr lang="en-US" altLang="ko-KR" sz="1600" b="1" dirty="0" smtClean="0"/>
              <a:t>object</a:t>
            </a:r>
            <a:r>
              <a:rPr lang="en-US" altLang="ko-KR" sz="1600" b="1" dirty="0" smtClean="0"/>
              <a:t>’))</a:t>
            </a:r>
          </a:p>
          <a:p>
            <a:pPr lvl="6" fontAlgn="base"/>
            <a:endParaRPr lang="en-US" altLang="ko-KR" sz="1600" b="1" dirty="0" smtClean="0"/>
          </a:p>
          <a:p>
            <a:pPr lvl="1" fontAlgn="base"/>
            <a:r>
              <a:rPr lang="ko-KR" altLang="en-US" sz="2000" b="1" dirty="0" smtClean="0"/>
              <a:t>자료형 </a:t>
            </a:r>
            <a:r>
              <a:rPr lang="en-US" altLang="ko-KR" sz="2000" dirty="0" smtClean="0"/>
              <a:t>&gt;&gt;</a:t>
            </a:r>
            <a:r>
              <a:rPr lang="ko-KR" altLang="en-US" sz="2000" dirty="0" smtClean="0"/>
              <a:t> </a:t>
            </a:r>
            <a:r>
              <a:rPr lang="ko-KR" altLang="en-US" sz="1800" dirty="0" smtClean="0"/>
              <a:t>데이터의 성질을 나타내는 것</a:t>
            </a:r>
          </a:p>
          <a:p>
            <a:pPr lvl="3" fontAlgn="base"/>
            <a:r>
              <a:rPr lang="en-US" altLang="ko-KR" sz="1600" dirty="0" smtClean="0"/>
              <a:t>type(10) </a:t>
            </a:r>
            <a:r>
              <a:rPr lang="ko-KR" altLang="en-US" sz="1600" dirty="0" smtClean="0"/>
              <a:t>하면</a:t>
            </a:r>
          </a:p>
          <a:p>
            <a:pPr lvl="3" fontAlgn="base"/>
            <a:r>
              <a:rPr lang="en-US" altLang="ko-KR" sz="1600" b="1" dirty="0" smtClean="0"/>
              <a:t>&lt;class ‘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’&gt;</a:t>
            </a:r>
            <a:r>
              <a:rPr lang="ko-KR" altLang="en-US" sz="1600" b="1" dirty="0" smtClean="0"/>
              <a:t>가 나옴</a:t>
            </a:r>
          </a:p>
          <a:p>
            <a:pPr lvl="4" fontAlgn="base"/>
            <a:r>
              <a:rPr lang="ko-KR" altLang="en-US" sz="1600" b="1" dirty="0" smtClean="0"/>
              <a:t>“</a:t>
            </a:r>
            <a:r>
              <a:rPr lang="en-US" altLang="ko-KR" sz="1600" b="1" dirty="0" smtClean="0"/>
              <a:t>10</a:t>
            </a:r>
            <a:r>
              <a:rPr lang="ko-KR" altLang="en-US" sz="1600" b="1" dirty="0" smtClean="0"/>
              <a:t>은 </a:t>
            </a:r>
            <a:r>
              <a:rPr lang="en-US" altLang="ko-KR" sz="1600" b="1" dirty="0" err="1" smtClean="0"/>
              <a:t>int</a:t>
            </a:r>
            <a:r>
              <a:rPr lang="ko-KR" altLang="en-US" sz="1600" b="1" dirty="0" smtClean="0"/>
              <a:t>라는 클래스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자료형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다” 로 해석</a:t>
            </a:r>
            <a:endParaRPr lang="en-US" altLang="ko-KR" sz="1600" b="1" dirty="0" smtClean="0"/>
          </a:p>
          <a:p>
            <a:pPr lvl="1" fontAlgn="base"/>
            <a:endParaRPr lang="en-US" altLang="ko-KR" dirty="0" smtClean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55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Overview &amp; Ready to go</a:t>
            </a:r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-1" y="1939924"/>
            <a:ext cx="12192001" cy="4646613"/>
          </a:xfrm>
        </p:spPr>
        <p:txBody>
          <a:bodyPr>
            <a:noAutofit/>
          </a:bodyPr>
          <a:lstStyle/>
          <a:p>
            <a:pPr lvl="1" algn="just" fontAlgn="base"/>
            <a:r>
              <a:rPr lang="ko-KR" altLang="en-US" sz="2000" b="1" dirty="0" smtClean="0"/>
              <a:t>주의 할 자료형</a:t>
            </a:r>
            <a:r>
              <a:rPr lang="en-US" altLang="ko-KR" sz="2000" b="1" dirty="0" smtClean="0"/>
              <a:t>!!</a:t>
            </a:r>
            <a:endParaRPr lang="en-US" altLang="ko-KR" sz="2000" b="1" dirty="0" smtClean="0"/>
          </a:p>
          <a:p>
            <a:pPr lvl="2" algn="just" fontAlgn="base"/>
            <a:r>
              <a:rPr lang="ko-KR" altLang="en-US" sz="1800" b="1" dirty="0" smtClean="0"/>
              <a:t>리스트</a:t>
            </a:r>
            <a:r>
              <a:rPr lang="ko-KR" altLang="en-US" sz="1800" dirty="0" smtClean="0"/>
              <a:t> →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임의 접근 가능</a:t>
            </a:r>
            <a:r>
              <a:rPr lang="en-US" altLang="ko-KR" sz="1800" b="1" dirty="0" smtClean="0"/>
              <a:t>)</a:t>
            </a:r>
            <a:r>
              <a:rPr lang="ko-KR" altLang="en-US" sz="1800" dirty="0" smtClean="0"/>
              <a:t>인덱스 번호로 </a:t>
            </a:r>
            <a:r>
              <a:rPr lang="en-US" altLang="ko-KR" sz="1800" dirty="0" smtClean="0"/>
              <a:t>0, 1, 2.. </a:t>
            </a:r>
            <a:r>
              <a:rPr lang="ko-KR" altLang="en-US" sz="1800" dirty="0" smtClean="0"/>
              <a:t>순으로 값을 저장</a:t>
            </a:r>
          </a:p>
          <a:p>
            <a:pPr lvl="3" algn="just" fontAlgn="base"/>
            <a:r>
              <a:rPr lang="en-US" altLang="ko-KR" sz="1600" dirty="0" smtClean="0"/>
              <a:t>[ ] </a:t>
            </a:r>
            <a:r>
              <a:rPr lang="ko-KR" altLang="en-US" sz="1600" dirty="0" smtClean="0"/>
              <a:t>안의 수를 인덱스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색인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라 하며 인덱스는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부터 시작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인덱스가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이 첫 번째 원소를 가리킴</a:t>
            </a:r>
            <a:r>
              <a:rPr lang="en-US" altLang="ko-KR" sz="1600" dirty="0" smtClean="0"/>
              <a:t>)</a:t>
            </a:r>
          </a:p>
          <a:p>
            <a:pPr lvl="3" algn="just" fontAlgn="base"/>
            <a:r>
              <a:rPr lang="ko-KR" altLang="en-US" sz="1600" b="1" u="sng" dirty="0" smtClean="0"/>
              <a:t>슬라이싱</a:t>
            </a:r>
          </a:p>
          <a:p>
            <a:pPr lvl="4" algn="just" fontAlgn="base"/>
            <a:r>
              <a:rPr lang="ko-KR" altLang="en-US" sz="1600" dirty="0" smtClean="0"/>
              <a:t>범위를 지정해 원하는 부분 리스트를 얻을 수 있음</a:t>
            </a:r>
            <a:endParaRPr lang="ko-KR" altLang="en-US" sz="1600" b="1" dirty="0" smtClean="0"/>
          </a:p>
          <a:p>
            <a:pPr lvl="5" algn="just" fontAlgn="base"/>
            <a:r>
              <a:rPr lang="en-US" altLang="ko-KR" sz="1600" dirty="0" smtClean="0"/>
              <a:t>a[0:2]</a:t>
            </a:r>
            <a:r>
              <a:rPr lang="ko-KR" altLang="en-US" sz="1600" dirty="0" smtClean="0"/>
              <a:t>는 인덱스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부터 </a:t>
            </a:r>
            <a:r>
              <a:rPr lang="en-US" altLang="ko-KR" sz="1600" dirty="0" smtClean="0"/>
              <a:t>1</a:t>
            </a:r>
            <a:r>
              <a:rPr lang="en-US" altLang="ko-KR" sz="1600" b="1" dirty="0" smtClean="0"/>
              <a:t>(2</a:t>
            </a:r>
            <a:r>
              <a:rPr lang="ko-KR" altLang="en-US" sz="1600" b="1" dirty="0" smtClean="0"/>
              <a:t>보다 하나 앞</a:t>
            </a:r>
            <a:r>
              <a:rPr lang="en-US" altLang="ko-KR" sz="1600" b="1" dirty="0" smtClean="0"/>
              <a:t>)</a:t>
            </a:r>
            <a:r>
              <a:rPr lang="ko-KR" altLang="en-US" sz="1600" dirty="0" smtClean="0"/>
              <a:t>까지의 원소를 꺼냄</a:t>
            </a:r>
          </a:p>
          <a:p>
            <a:pPr lvl="5" algn="just" fontAlgn="base"/>
            <a:r>
              <a:rPr lang="ko-KR" altLang="en-US" sz="1600" b="1" dirty="0" smtClean="0"/>
              <a:t>인덱스 번호 </a:t>
            </a:r>
            <a:r>
              <a:rPr lang="en-US" altLang="ko-KR" sz="1600" b="1" dirty="0" smtClean="0"/>
              <a:t>-1</a:t>
            </a:r>
            <a:r>
              <a:rPr lang="ko-KR" altLang="en-US" sz="1600" b="1" dirty="0" smtClean="0"/>
              <a:t>은 마지막 원소</a:t>
            </a:r>
            <a:r>
              <a:rPr lang="en-US" altLang="ko-KR" sz="1600" dirty="0" smtClean="0"/>
              <a:t>, -2</a:t>
            </a:r>
            <a:r>
              <a:rPr lang="ko-KR" altLang="en-US" sz="1600" dirty="0" smtClean="0"/>
              <a:t>는 끝에서 한 개 앞의 원소에 해당</a:t>
            </a:r>
            <a:endParaRPr lang="en-US" altLang="ko-KR" sz="1600" dirty="0" smtClean="0"/>
          </a:p>
          <a:p>
            <a:pPr lvl="5" algn="just" fontAlgn="base"/>
            <a:endParaRPr lang="en-US" altLang="ko-KR" sz="1600" b="1" dirty="0" smtClean="0"/>
          </a:p>
          <a:p>
            <a:pPr lvl="2" algn="just" fontAlgn="base"/>
            <a:r>
              <a:rPr lang="ko-KR" altLang="en-US" sz="1800" b="1" u="sng" dirty="0" smtClean="0"/>
              <a:t>딕셔너리</a:t>
            </a:r>
            <a:r>
              <a:rPr lang="ko-KR" altLang="en-US" sz="1800" b="1" dirty="0" smtClean="0"/>
              <a:t> </a:t>
            </a:r>
            <a:r>
              <a:rPr lang="ko-KR" altLang="en-US" sz="1800" b="1" dirty="0" smtClean="0">
                <a:sym typeface="Wingdings"/>
              </a:rPr>
              <a:t> </a:t>
            </a:r>
            <a:r>
              <a:rPr lang="ko-KR" altLang="en-US" sz="1800" b="1" dirty="0" smtClean="0"/>
              <a:t> 키와 값을 한 쌍으로 저장</a:t>
            </a:r>
            <a:endParaRPr lang="en-US" altLang="ko-KR" sz="1800" b="1" dirty="0" smtClean="0"/>
          </a:p>
          <a:p>
            <a:pPr lvl="2" algn="just" fontAlgn="base"/>
            <a:endParaRPr lang="ko-KR" altLang="en-US" sz="1800" b="1" dirty="0" smtClean="0"/>
          </a:p>
          <a:p>
            <a:pPr lvl="2" algn="just" fontAlgn="base"/>
            <a:r>
              <a:rPr lang="ko-KR" altLang="en-US" sz="1800" b="1" u="sng" dirty="0" smtClean="0"/>
              <a:t>튜플</a:t>
            </a:r>
            <a:r>
              <a:rPr lang="ko-KR" altLang="en-US" sz="1800" b="1" dirty="0" smtClean="0"/>
              <a:t> </a:t>
            </a:r>
            <a:r>
              <a:rPr lang="ko-KR" altLang="en-US" sz="1800" b="1" dirty="0" smtClean="0">
                <a:sym typeface="Wingdings"/>
              </a:rPr>
              <a:t> 리스트와 거의 유사하지만</a:t>
            </a:r>
            <a:r>
              <a:rPr lang="en-US" altLang="ko-KR" sz="1800" b="1" dirty="0" smtClean="0">
                <a:sym typeface="Wingdings"/>
              </a:rPr>
              <a:t>,</a:t>
            </a:r>
            <a:r>
              <a:rPr lang="ko-KR" altLang="en-US" sz="1800" b="1" dirty="0" smtClean="0">
                <a:sym typeface="Wingdings"/>
              </a:rPr>
              <a:t> 값 변경 불가</a:t>
            </a:r>
            <a:r>
              <a:rPr lang="en-US" altLang="ko-KR" sz="1800" b="1" dirty="0" smtClean="0">
                <a:solidFill>
                  <a:srgbClr val="C00000"/>
                </a:solidFill>
                <a:sym typeface="Wingdings"/>
              </a:rPr>
              <a:t>(</a:t>
            </a:r>
            <a:r>
              <a:rPr lang="ko-KR" altLang="en-US" sz="1800" b="1" dirty="0" smtClean="0">
                <a:solidFill>
                  <a:srgbClr val="C00000"/>
                </a:solidFill>
                <a:sym typeface="Wingdings"/>
              </a:rPr>
              <a:t>주의</a:t>
            </a:r>
            <a:r>
              <a:rPr lang="en-US" altLang="ko-KR" sz="1800" b="1" dirty="0" smtClean="0">
                <a:solidFill>
                  <a:srgbClr val="C00000"/>
                </a:solidFill>
                <a:sym typeface="Wingdings"/>
              </a:rPr>
              <a:t>)</a:t>
            </a:r>
          </a:p>
          <a:p>
            <a:pPr lvl="2" algn="just" fontAlgn="base"/>
            <a:endParaRPr lang="en-US" altLang="ko-KR" sz="1800" b="1" dirty="0" smtClean="0"/>
          </a:p>
          <a:p>
            <a:pPr lvl="2" algn="just" fontAlgn="base"/>
            <a:r>
              <a:rPr lang="en-US" altLang="ko-KR" sz="1800" b="1" dirty="0" smtClean="0"/>
              <a:t>bool</a:t>
            </a:r>
          </a:p>
          <a:p>
            <a:pPr lvl="3" algn="just" fontAlgn="base"/>
            <a:r>
              <a:rPr lang="en-US" altLang="ko-KR" sz="1600" dirty="0" smtClean="0"/>
              <a:t>True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False</a:t>
            </a:r>
            <a:r>
              <a:rPr lang="ko-KR" altLang="en-US" sz="1600" dirty="0" smtClean="0"/>
              <a:t>라는 두 값 중 하나를 취함</a:t>
            </a:r>
          </a:p>
          <a:p>
            <a:pPr lvl="3" algn="just" fontAlgn="base"/>
            <a:r>
              <a:rPr lang="en-US" altLang="ko-KR" sz="1600" dirty="0" smtClean="0"/>
              <a:t>bool</a:t>
            </a:r>
            <a:r>
              <a:rPr lang="ko-KR" altLang="en-US" sz="1600" dirty="0" smtClean="0"/>
              <a:t>에는 </a:t>
            </a:r>
            <a:r>
              <a:rPr lang="en-US" altLang="ko-KR" sz="1600" b="1" dirty="0" smtClean="0"/>
              <a:t>and, or, not </a:t>
            </a:r>
            <a:r>
              <a:rPr lang="ko-KR" altLang="en-US" sz="1600" b="1" dirty="0" smtClean="0"/>
              <a:t>연산자</a:t>
            </a:r>
            <a:r>
              <a:rPr lang="ko-KR" altLang="en-US" sz="1600" dirty="0" smtClean="0"/>
              <a:t>를 사용할 수 있음</a:t>
            </a:r>
          </a:p>
          <a:p>
            <a:pPr lvl="2" fontAlgn="base"/>
            <a:endParaRPr lang="ko-KR" altLang="en-US" sz="1800" dirty="0" smtClean="0"/>
          </a:p>
          <a:p>
            <a:endParaRPr kumimoji="1" lang="ko-KR" altLang="en-US" sz="24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8534400" y="6243637"/>
            <a:ext cx="3471862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interpretorPractice.py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22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1.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Overview &amp; Ready to go</a:t>
            </a:r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1782762"/>
            <a:ext cx="11815763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ko-KR" altLang="en-US" b="1" dirty="0" smtClean="0"/>
              <a:t>제어문</a:t>
            </a:r>
            <a:endParaRPr lang="en-US" altLang="ko-KR" b="1" dirty="0" smtClean="0"/>
          </a:p>
          <a:p>
            <a:pPr lvl="2" fontAlgn="base"/>
            <a:r>
              <a:rPr lang="en-US" altLang="ko-KR" b="1" dirty="0" smtClean="0"/>
              <a:t>if </a:t>
            </a:r>
            <a:r>
              <a:rPr lang="ko-KR" altLang="en-US" b="1" dirty="0"/>
              <a:t>문</a:t>
            </a:r>
          </a:p>
          <a:p>
            <a:pPr lvl="3" fontAlgn="base"/>
            <a:r>
              <a:rPr lang="ko-KR" altLang="en-US" dirty="0"/>
              <a:t>조건에 따라서 달리 처리</a:t>
            </a:r>
            <a:r>
              <a:rPr lang="en-US" altLang="ko-KR" dirty="0"/>
              <a:t>: if/else  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3" fontAlgn="base"/>
            <a:endParaRPr lang="ko-KR" altLang="en-US" dirty="0"/>
          </a:p>
          <a:p>
            <a:pPr lvl="2" fontAlgn="base"/>
            <a:r>
              <a:rPr lang="en-US" altLang="ko-KR" b="1" dirty="0" smtClean="0"/>
              <a:t>for </a:t>
            </a:r>
            <a:r>
              <a:rPr lang="ko-KR" altLang="en-US" b="1" dirty="0"/>
              <a:t>문</a:t>
            </a:r>
          </a:p>
          <a:p>
            <a:pPr lvl="3" fontAlgn="base"/>
            <a:r>
              <a:rPr lang="ko-KR" altLang="en-US" dirty="0"/>
              <a:t>반복</a:t>
            </a:r>
            <a:r>
              <a:rPr lang="en-US" altLang="ko-KR" dirty="0"/>
              <a:t>(</a:t>
            </a:r>
            <a:r>
              <a:rPr lang="ko-KR" altLang="en-US" dirty="0"/>
              <a:t>루프</a:t>
            </a:r>
            <a:r>
              <a:rPr lang="en-US" altLang="ko-KR" dirty="0"/>
              <a:t>) </a:t>
            </a:r>
            <a:r>
              <a:rPr lang="ko-KR" altLang="en-US" dirty="0"/>
              <a:t>처리에는 </a:t>
            </a:r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  <a:p>
            <a:pPr lvl="4" fontAlgn="base"/>
            <a:r>
              <a:rPr lang="en-US" altLang="ko-KR" dirty="0" smtClean="0"/>
              <a:t>for </a:t>
            </a:r>
            <a:r>
              <a:rPr lang="en-US" altLang="ko-KR" dirty="0"/>
              <a:t>in …:</a:t>
            </a:r>
            <a:r>
              <a:rPr lang="ko-KR" altLang="en-US" dirty="0"/>
              <a:t>구문을 사용하면 리스트 등 데이터 집합의 각 원소에 차례로 접근이 가능해짐</a:t>
            </a:r>
          </a:p>
          <a:p>
            <a:pPr lvl="1" fontAlgn="base"/>
            <a:r>
              <a:rPr lang="ko-KR" altLang="en-US" b="1" dirty="0"/>
              <a:t>함수</a:t>
            </a:r>
          </a:p>
          <a:p>
            <a:pPr lvl="2" fontAlgn="base"/>
            <a:r>
              <a:rPr lang="ko-KR" altLang="en-US" dirty="0"/>
              <a:t>특정 기능을 수행하는 일련의 명령들을 묶어 하나의 함수로 정의할 수 있음</a:t>
            </a:r>
          </a:p>
          <a:p>
            <a:pPr lvl="2" fontAlgn="base"/>
            <a:r>
              <a:rPr lang="en-US" altLang="ko-KR" dirty="0"/>
              <a:t>+ </a:t>
            </a:r>
            <a:r>
              <a:rPr lang="ko-KR" altLang="en-US" dirty="0"/>
              <a:t>연산자를 사용하여 문자열을 이어 붙일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 fontAlgn="base"/>
            <a:endParaRPr lang="ko-KR" altLang="en-US" dirty="0"/>
          </a:p>
          <a:p>
            <a:pPr lvl="2" fontAlgn="base"/>
            <a:r>
              <a:rPr lang="en-US" altLang="ko-KR" b="1" dirty="0" smtClean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주의</a:t>
            </a:r>
            <a:r>
              <a:rPr lang="en-US" altLang="ko-KR" b="1" dirty="0" smtClean="0">
                <a:solidFill>
                  <a:srgbClr val="C00000"/>
                </a:solidFill>
              </a:rPr>
              <a:t>]</a:t>
            </a:r>
            <a:r>
              <a:rPr lang="ko-KR" altLang="en-US" b="1" dirty="0" smtClean="0">
                <a:solidFill>
                  <a:srgbClr val="C00000"/>
                </a:solidFill>
              </a:rPr>
              <a:t>메서드 </a:t>
            </a:r>
            <a:r>
              <a:rPr lang="ko-KR" altLang="en-US" b="1" dirty="0">
                <a:solidFill>
                  <a:srgbClr val="C00000"/>
                </a:solidFill>
              </a:rPr>
              <a:t>오버로딩에 </a:t>
            </a:r>
            <a:r>
              <a:rPr lang="ko-KR" altLang="en-US" b="1" dirty="0" smtClean="0">
                <a:solidFill>
                  <a:srgbClr val="C00000"/>
                </a:solidFill>
              </a:rPr>
              <a:t>관해서</a:t>
            </a:r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상속의 메서드 오버로딩과 차이 유의</a:t>
            </a:r>
            <a:r>
              <a:rPr lang="en-US" altLang="ko-KR" b="1" dirty="0" smtClean="0">
                <a:solidFill>
                  <a:srgbClr val="C00000"/>
                </a:solidFill>
              </a:rPr>
              <a:t>!)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8534400" y="6243637"/>
            <a:ext cx="3471862" cy="342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interpretorPractice.py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11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Python Class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9912"/>
            <a:ext cx="11158538" cy="4575175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Class</a:t>
            </a:r>
            <a:endParaRPr lang="ko-KR" altLang="en-US" sz="2400" b="1" dirty="0" smtClean="0">
              <a:effectLst/>
            </a:endParaRPr>
          </a:p>
          <a:p>
            <a:pPr lvl="1" fontAlgn="base"/>
            <a:r>
              <a:rPr lang="ko-KR" altLang="en-US" sz="2100" dirty="0"/>
              <a:t>개발자가 직접 클래스를 정의하면 </a:t>
            </a:r>
            <a:r>
              <a:rPr lang="ko-KR" altLang="en-US" sz="2100" b="1" dirty="0"/>
              <a:t>독자적인 자료형</a:t>
            </a:r>
            <a:r>
              <a:rPr lang="ko-KR" altLang="en-US" sz="2100" dirty="0"/>
              <a:t>을 만들 수 있음</a:t>
            </a:r>
          </a:p>
          <a:p>
            <a:pPr lvl="1" fontAlgn="base"/>
            <a:r>
              <a:rPr lang="ko-KR" altLang="en-US" sz="2100" dirty="0"/>
              <a:t>그 클래스만의 </a:t>
            </a:r>
            <a:r>
              <a:rPr lang="ko-KR" altLang="en-US" sz="2100" b="1" dirty="0"/>
              <a:t>전용 함수</a:t>
            </a:r>
            <a:r>
              <a:rPr lang="en-US" altLang="ko-KR" sz="2100" b="1" dirty="0"/>
              <a:t>(</a:t>
            </a:r>
            <a:r>
              <a:rPr lang="ko-KR" altLang="en-US" sz="2100" b="1" dirty="0"/>
              <a:t>메서드</a:t>
            </a:r>
            <a:r>
              <a:rPr lang="en-US" altLang="ko-KR" sz="2100" b="1" dirty="0"/>
              <a:t>)</a:t>
            </a:r>
            <a:r>
              <a:rPr lang="ko-KR" altLang="en-US" sz="2100" b="1" dirty="0"/>
              <a:t>와 속성</a:t>
            </a:r>
            <a:r>
              <a:rPr lang="ko-KR" altLang="en-US" sz="2100" dirty="0"/>
              <a:t>을 정의할 수 </a:t>
            </a:r>
            <a:r>
              <a:rPr lang="ko-KR" altLang="en-US" sz="2100" dirty="0" smtClean="0"/>
              <a:t>있음</a:t>
            </a:r>
            <a:endParaRPr lang="en-US" altLang="ko-KR" sz="2100" dirty="0" smtClean="0"/>
          </a:p>
          <a:p>
            <a:pPr lvl="1" fontAlgn="base"/>
            <a:endParaRPr lang="ko-KR" altLang="en-US" sz="2100" dirty="0"/>
          </a:p>
          <a:p>
            <a:pPr lvl="1" fontAlgn="base"/>
            <a:r>
              <a:rPr lang="ko-KR" altLang="en-US" sz="2100" b="1" dirty="0" smtClean="0"/>
              <a:t>구조</a:t>
            </a:r>
            <a:endParaRPr lang="ko-KR" altLang="en-US" sz="2100" b="1" dirty="0"/>
          </a:p>
          <a:p>
            <a:pPr marL="1371600" lvl="3" indent="0" fontAlgn="base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클래스 이름</a:t>
            </a:r>
            <a:r>
              <a:rPr lang="en-US" altLang="ko-KR" dirty="0"/>
              <a:t>:</a:t>
            </a:r>
          </a:p>
          <a:p>
            <a:pPr marL="1828800" lvl="4" indent="0" fontAlgn="base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__</a:t>
            </a:r>
            <a:r>
              <a:rPr lang="en-US" altLang="ko-KR" dirty="0" err="1"/>
              <a:t>int</a:t>
            </a:r>
            <a:r>
              <a:rPr lang="en-US" altLang="ko-KR" dirty="0"/>
              <a:t>__(self, </a:t>
            </a:r>
            <a:r>
              <a:rPr lang="ko-KR" altLang="en-US" dirty="0"/>
              <a:t>인수</a:t>
            </a:r>
            <a:r>
              <a:rPr lang="en-US" altLang="ko-KR" dirty="0"/>
              <a:t>, ...): #</a:t>
            </a:r>
            <a:r>
              <a:rPr lang="ko-KR" altLang="en-US" dirty="0"/>
              <a:t>생성자</a:t>
            </a:r>
          </a:p>
          <a:p>
            <a:pPr marL="2286000" lvl="5" indent="0" fontAlgn="base">
              <a:buNone/>
            </a:pPr>
            <a:r>
              <a:rPr lang="en-US" altLang="ko-KR" dirty="0"/>
              <a:t>…</a:t>
            </a:r>
          </a:p>
          <a:p>
            <a:pPr marL="1828800" lvl="4" indent="0" fontAlgn="base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/>
              <a:t>메서드 이름</a:t>
            </a:r>
            <a:r>
              <a:rPr lang="en-US" altLang="ko-KR" dirty="0"/>
              <a:t>1(self, </a:t>
            </a:r>
            <a:r>
              <a:rPr lang="ko-KR" altLang="en-US" dirty="0"/>
              <a:t>인수</a:t>
            </a:r>
            <a:r>
              <a:rPr lang="en-US" altLang="ko-KR" dirty="0"/>
              <a:t>, ...): #</a:t>
            </a:r>
            <a:r>
              <a:rPr lang="ko-KR" altLang="en-US" dirty="0"/>
              <a:t>메서드</a:t>
            </a:r>
            <a:r>
              <a:rPr lang="en-US" altLang="ko-KR" dirty="0"/>
              <a:t>1</a:t>
            </a:r>
          </a:p>
          <a:p>
            <a:pPr marL="2286000" lvl="5" indent="0" fontAlgn="base">
              <a:buNone/>
            </a:pPr>
            <a:r>
              <a:rPr lang="en-US" altLang="ko-KR" dirty="0"/>
              <a:t>…</a:t>
            </a:r>
          </a:p>
          <a:p>
            <a:pPr marL="1828800" lvl="4" indent="0" fontAlgn="base">
              <a:buNone/>
            </a:pP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ko-KR" altLang="en-US" dirty="0"/>
              <a:t>메서드 이름</a:t>
            </a:r>
            <a:r>
              <a:rPr lang="en-US" altLang="ko-KR" dirty="0"/>
              <a:t>2(self, </a:t>
            </a:r>
            <a:r>
              <a:rPr lang="ko-KR" altLang="en-US" dirty="0"/>
              <a:t>인수</a:t>
            </a:r>
            <a:r>
              <a:rPr lang="en-US" altLang="ko-KR" dirty="0"/>
              <a:t>, ...): #</a:t>
            </a:r>
            <a:r>
              <a:rPr lang="ko-KR" altLang="en-US" dirty="0"/>
              <a:t>메서드</a:t>
            </a:r>
            <a:r>
              <a:rPr lang="en-US" altLang="ko-KR" dirty="0"/>
              <a:t>2</a:t>
            </a:r>
          </a:p>
          <a:p>
            <a:pPr marL="2286000" lvl="5" indent="0" fontAlgn="base">
              <a:buNone/>
            </a:pPr>
            <a:r>
              <a:rPr lang="en-US" altLang="ko-KR" dirty="0" smtClean="0"/>
              <a:t>…</a:t>
            </a:r>
          </a:p>
          <a:p>
            <a:pPr marL="2286000" lvl="5" indent="0" fontAlgn="base">
              <a:buNone/>
            </a:pPr>
            <a:endParaRPr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9101138" y="6243637"/>
            <a:ext cx="29051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classPractice.py</a:t>
            </a:r>
            <a:endParaRPr kumimoji="1" lang="ko-KR" altLang="en-US" sz="1600" b="1" dirty="0"/>
          </a:p>
        </p:txBody>
      </p:sp>
      <p:sp>
        <p:nvSpPr>
          <p:cNvPr id="7" name="직사각형 6"/>
          <p:cNvSpPr/>
          <p:nvPr/>
        </p:nvSpPr>
        <p:spPr>
          <a:xfrm>
            <a:off x="1828801" y="3521168"/>
            <a:ext cx="4814888" cy="248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사각형 설명선[R] 8"/>
          <p:cNvSpPr/>
          <p:nvPr/>
        </p:nvSpPr>
        <p:spPr>
          <a:xfrm>
            <a:off x="7319962" y="3334270"/>
            <a:ext cx="4481513" cy="1106343"/>
          </a:xfrm>
          <a:prstGeom prst="wedgeRectCallout">
            <a:avLst>
              <a:gd name="adj1" fmla="val -83957"/>
              <a:gd name="adj2" fmla="val 216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smtClean="0">
                <a:solidFill>
                  <a:schemeClr val="bg1"/>
                </a:solidFill>
              </a:rPr>
              <a:t>__</a:t>
            </a:r>
            <a:r>
              <a:rPr kumimoji="1" lang="en-US" altLang="ko-KR" sz="1600" b="1" dirty="0" err="1" smtClean="0">
                <a:solidFill>
                  <a:schemeClr val="bg1"/>
                </a:solidFill>
              </a:rPr>
              <a:t>init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__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는 클래스를 초기화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chemeClr val="bg1"/>
                </a:solidFill>
              </a:rPr>
              <a:t>초기화용 메서드를 </a:t>
            </a:r>
            <a:r>
              <a:rPr kumimoji="1" lang="ko-KR" altLang="en-US" sz="2400" b="1" dirty="0" smtClean="0">
                <a:solidFill>
                  <a:schemeClr val="bg1"/>
                </a:solidFill>
              </a:rPr>
              <a:t>생성자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라고 함</a:t>
            </a:r>
            <a:endParaRPr kumimoji="1"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600" b="1" dirty="0" smtClean="0">
                <a:solidFill>
                  <a:schemeClr val="bg1"/>
                </a:solidFill>
              </a:rPr>
              <a:t>클래스의 인스턴스가 만들어질 대 한 번만 불림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사각형 설명선[R] 9"/>
          <p:cNvSpPr/>
          <p:nvPr/>
        </p:nvSpPr>
        <p:spPr>
          <a:xfrm>
            <a:off x="7319961" y="4833057"/>
            <a:ext cx="4481513" cy="815788"/>
          </a:xfrm>
          <a:prstGeom prst="wedgeRectCallout">
            <a:avLst>
              <a:gd name="adj1" fmla="val -127634"/>
              <a:gd name="adj2" fmla="val -1213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>
                <a:solidFill>
                  <a:schemeClr val="bg1"/>
                </a:solidFill>
              </a:rPr>
              <a:t>메서드의 첫 번째 인수로 자신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자신의 인스턴스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kumimoji="1" lang="en-US" altLang="ko-KR" sz="2800" b="1" dirty="0">
                <a:solidFill>
                  <a:schemeClr val="bg1"/>
                </a:solidFill>
              </a:rPr>
              <a:t>s</a:t>
            </a:r>
            <a:r>
              <a:rPr kumimoji="1" lang="en-US" altLang="ko-KR" sz="2800" b="1" dirty="0" smtClean="0">
                <a:solidFill>
                  <a:schemeClr val="bg1"/>
                </a:solidFill>
              </a:rPr>
              <a:t>elf</a:t>
            </a:r>
            <a:r>
              <a:rPr kumimoji="1" lang="ko-KR" altLang="en-US" sz="1600" b="1" dirty="0" smtClean="0">
                <a:solidFill>
                  <a:schemeClr val="bg1"/>
                </a:solidFill>
              </a:rPr>
              <a:t>를 명시적해줘야 함</a:t>
            </a:r>
            <a:r>
              <a:rPr kumimoji="1" lang="en-US" altLang="ko-KR" sz="1600" b="1" dirty="0" smtClean="0">
                <a:solidFill>
                  <a:schemeClr val="bg1"/>
                </a:solidFill>
              </a:rPr>
              <a:t>!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7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Python Class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49" y="1839912"/>
            <a:ext cx="11420475" cy="4575175"/>
          </a:xfrm>
        </p:spPr>
        <p:txBody>
          <a:bodyPr>
            <a:normAutofit/>
          </a:bodyPr>
          <a:lstStyle/>
          <a:p>
            <a:r>
              <a:rPr lang="en-US" altLang="ko-KR" sz="2400" b="1" dirty="0" smtClean="0"/>
              <a:t>Class</a:t>
            </a:r>
            <a:endParaRPr lang="ko-KR" altLang="en-US" sz="2400" b="1" dirty="0" smtClean="0">
              <a:effectLst/>
            </a:endParaRPr>
          </a:p>
          <a:p>
            <a:pPr lvl="1" fontAlgn="base"/>
            <a:r>
              <a:rPr lang="ko-KR" altLang="en-US" sz="2000" b="1" dirty="0"/>
              <a:t>예시 </a:t>
            </a:r>
            <a:r>
              <a:rPr lang="en-US" altLang="ko-KR" sz="2000" b="1" dirty="0"/>
              <a:t>- </a:t>
            </a:r>
            <a:r>
              <a:rPr lang="en-US" altLang="ko-KR" sz="2000" b="1" dirty="0" err="1" smtClean="0"/>
              <a:t>classPractice.py</a:t>
            </a:r>
            <a:endParaRPr lang="en-US" altLang="ko-KR" sz="2000" b="1" dirty="0" smtClean="0"/>
          </a:p>
          <a:p>
            <a:pPr lvl="2" fontAlgn="base"/>
            <a:r>
              <a:rPr lang="ko-KR" altLang="en-US" sz="1800" b="1" dirty="0" smtClean="0"/>
              <a:t>흐름</a:t>
            </a:r>
            <a:endParaRPr lang="en-US" altLang="ko-KR" sz="1800" b="1" dirty="0"/>
          </a:p>
          <a:p>
            <a:pPr marL="1714500" lvl="3" indent="-342900" fontAlgn="base">
              <a:buFont typeface="+mj-lt"/>
              <a:buAutoNum type="arabicPeriod"/>
            </a:pPr>
            <a:r>
              <a:rPr lang="en-US" altLang="ko-KR" sz="1600" dirty="0"/>
              <a:t>Man</a:t>
            </a:r>
            <a:r>
              <a:rPr lang="ko-KR" altLang="en-US" sz="1600" dirty="0"/>
              <a:t>이라는 새로운 클래스 </a:t>
            </a:r>
            <a:r>
              <a:rPr lang="ko-KR" altLang="en-US" sz="1600" dirty="0" smtClean="0"/>
              <a:t>정의</a:t>
            </a:r>
            <a:endParaRPr lang="en-US" altLang="ko-KR" sz="1600" dirty="0" smtClean="0"/>
          </a:p>
          <a:p>
            <a:pPr marL="1714500" lvl="3" indent="-342900" fontAlgn="base">
              <a:buFont typeface="+mj-lt"/>
              <a:buAutoNum type="arabicPeriod"/>
            </a:pPr>
            <a:r>
              <a:rPr lang="en-US" altLang="ko-KR" sz="1600" dirty="0" smtClean="0"/>
              <a:t>Man </a:t>
            </a:r>
            <a:r>
              <a:rPr lang="ko-KR" altLang="en-US" sz="1600" dirty="0"/>
              <a:t>클래스에서 </a:t>
            </a:r>
            <a:r>
              <a:rPr lang="en-US" altLang="ko-KR" sz="1600" dirty="0"/>
              <a:t>m</a:t>
            </a:r>
            <a:r>
              <a:rPr lang="ko-KR" altLang="en-US" sz="1600" dirty="0"/>
              <a:t>이라는 </a:t>
            </a:r>
            <a:r>
              <a:rPr lang="ko-KR" altLang="en-US" sz="1600" b="1" dirty="0"/>
              <a:t>인스턴스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객체</a:t>
            </a:r>
            <a:r>
              <a:rPr lang="en-US" altLang="ko-KR" sz="1600" b="1" dirty="0"/>
              <a:t>)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marL="1714500" lvl="3" indent="-342900" fontAlgn="base">
              <a:buFont typeface="+mj-lt"/>
              <a:buAutoNum type="arabicPeriod"/>
            </a:pPr>
            <a:r>
              <a:rPr lang="en-US" altLang="ko-KR" sz="1600" dirty="0" smtClean="0"/>
              <a:t>Man</a:t>
            </a:r>
            <a:r>
              <a:rPr lang="ko-KR" altLang="en-US" sz="1600" dirty="0"/>
              <a:t>의 생성자</a:t>
            </a:r>
            <a:r>
              <a:rPr lang="en-US" altLang="ko-KR" sz="1600" dirty="0"/>
              <a:t>(</a:t>
            </a:r>
            <a:r>
              <a:rPr lang="ko-KR" altLang="en-US" sz="1600" dirty="0"/>
              <a:t>초기화 메서드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name</a:t>
            </a:r>
            <a:r>
              <a:rPr lang="ko-KR" altLang="en-US" sz="1600" dirty="0"/>
              <a:t>이라는 인수를 </a:t>
            </a:r>
            <a:r>
              <a:rPr lang="ko-KR" altLang="en-US" sz="1600" dirty="0" smtClean="0"/>
              <a:t>받고</a:t>
            </a:r>
            <a:endParaRPr lang="en-US" altLang="ko-KR" sz="1600" dirty="0"/>
          </a:p>
          <a:p>
            <a:pPr marL="1714500" lvl="3" indent="-342900" fontAlgn="base">
              <a:buFont typeface="+mj-lt"/>
              <a:buAutoNum type="arabicPeriod"/>
            </a:pPr>
            <a:r>
              <a:rPr lang="ko-KR" altLang="en-US" sz="1600" dirty="0" smtClean="0"/>
              <a:t>그 </a:t>
            </a:r>
            <a:r>
              <a:rPr lang="ko-KR" altLang="en-US" sz="1600" dirty="0"/>
              <a:t>인수로 인스턴스 변수인 </a:t>
            </a:r>
            <a:r>
              <a:rPr lang="en-US" altLang="ko-KR" sz="1600" dirty="0" err="1"/>
              <a:t>self.name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초기화함</a:t>
            </a:r>
            <a:endParaRPr lang="en-US" altLang="ko-KR" sz="1600" dirty="0" smtClean="0"/>
          </a:p>
          <a:p>
            <a:pPr lvl="3" fontAlgn="base"/>
            <a:endParaRPr lang="ko-KR" altLang="en-US" sz="1600" dirty="0"/>
          </a:p>
          <a:p>
            <a:pPr lvl="2" fontAlgn="base"/>
            <a:r>
              <a:rPr lang="ko-KR" altLang="en-US" sz="1800" b="1" dirty="0" smtClean="0"/>
              <a:t>인스턴스 변수</a:t>
            </a:r>
            <a:endParaRPr lang="en-US" altLang="ko-KR" sz="1800" b="1" dirty="0" smtClean="0"/>
          </a:p>
          <a:p>
            <a:pPr lvl="3" fontAlgn="base"/>
            <a:r>
              <a:rPr lang="ko-KR" altLang="en-US" sz="1600" b="1" dirty="0" smtClean="0"/>
              <a:t>인스턴스 </a:t>
            </a:r>
            <a:r>
              <a:rPr lang="ko-KR" altLang="en-US" sz="1600" b="1" dirty="0"/>
              <a:t>변수</a:t>
            </a:r>
            <a:r>
              <a:rPr lang="ko-KR" altLang="en-US" sz="1600" dirty="0"/>
              <a:t>는 인스턴스별로 저장되는 변수</a:t>
            </a:r>
          </a:p>
          <a:p>
            <a:pPr lvl="3" fontAlgn="base"/>
            <a:r>
              <a:rPr lang="ko-KR" altLang="en-US" sz="1600" dirty="0"/>
              <a:t>파이썬에서는 </a:t>
            </a:r>
            <a:r>
              <a:rPr lang="en-US" altLang="ko-KR" sz="1600" dirty="0" err="1"/>
              <a:t>self.name</a:t>
            </a:r>
            <a:r>
              <a:rPr lang="ko-KR" altLang="en-US" sz="1600" dirty="0"/>
              <a:t>처럼 </a:t>
            </a:r>
            <a:r>
              <a:rPr lang="en-US" altLang="ko-KR" sz="1600" b="1" dirty="0"/>
              <a:t>self </a:t>
            </a:r>
            <a:r>
              <a:rPr lang="ko-KR" altLang="en-US" sz="1600" b="1" dirty="0"/>
              <a:t>다음에 속성 이름을 써서 인스턴스 변수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작성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접근 가능</a:t>
            </a:r>
            <a:endParaRPr lang="ko-KR" altLang="en-US" sz="16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9101138" y="6243637"/>
            <a:ext cx="29051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classPractice.py</a:t>
            </a:r>
            <a:endParaRPr kumimoji="1"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1704974" y="2884487"/>
            <a:ext cx="6081713" cy="1230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00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3038" y="633418"/>
            <a:ext cx="10153650" cy="814050"/>
          </a:xfrm>
        </p:spPr>
        <p:txBody>
          <a:bodyPr/>
          <a:lstStyle/>
          <a:p>
            <a:r>
              <a:rPr kumimoji="1" lang="en-US" altLang="ko-KR" dirty="0" smtClean="0"/>
              <a:t>3.</a:t>
            </a:r>
            <a:r>
              <a:rPr kumimoji="1" lang="ko-KR" altLang="en-US" dirty="0" smtClean="0"/>
              <a:t> </a:t>
            </a:r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150" y="1837739"/>
            <a:ext cx="11463338" cy="4744452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2400" b="1" dirty="0" err="1" smtClean="0"/>
              <a:t>numpy</a:t>
            </a:r>
            <a:r>
              <a:rPr lang="ko-KR" altLang="en-US" sz="2400" b="1" dirty="0"/>
              <a:t> </a:t>
            </a:r>
            <a:endParaRPr lang="en-US" altLang="ko-KR" sz="2400" b="1" dirty="0" smtClean="0"/>
          </a:p>
          <a:p>
            <a:pPr lvl="1" fontAlgn="base"/>
            <a:r>
              <a:rPr lang="ko-KR" altLang="en-US" sz="2000" dirty="0" smtClean="0"/>
              <a:t>배열 </a:t>
            </a:r>
            <a:r>
              <a:rPr lang="ko-KR" altLang="en-US" sz="2000" dirty="0"/>
              <a:t>클래스인 </a:t>
            </a:r>
            <a:r>
              <a:rPr lang="en-US" altLang="ko-KR" sz="2000" b="1" dirty="0" err="1"/>
              <a:t>numpy.array</a:t>
            </a:r>
            <a:r>
              <a:rPr lang="ko-KR" altLang="en-US" sz="2000" dirty="0"/>
              <a:t>에는 배열이나 행렬 계산에 쓰이는 메서드들이 많음</a:t>
            </a:r>
          </a:p>
          <a:p>
            <a:pPr lvl="1" fontAlgn="base"/>
            <a:endParaRPr lang="en-US" altLang="ko-KR" sz="2000" dirty="0" smtClean="0"/>
          </a:p>
          <a:p>
            <a:pPr lvl="1" fontAlgn="base"/>
            <a:r>
              <a:rPr lang="ko-KR" altLang="en-US" sz="2000" dirty="0" smtClean="0"/>
              <a:t>넘파이 </a:t>
            </a:r>
            <a:r>
              <a:rPr lang="ko-KR" altLang="en-US" sz="2000" b="1" dirty="0" smtClean="0"/>
              <a:t>가져오기</a:t>
            </a:r>
            <a:r>
              <a:rPr lang="en-US" altLang="ko-KR" sz="2000" dirty="0" smtClean="0"/>
              <a:t> &gt;&gt; </a:t>
            </a:r>
            <a:r>
              <a:rPr lang="en-US" altLang="ko-KR" sz="2100" b="1" dirty="0" smtClean="0"/>
              <a:t>import </a:t>
            </a:r>
            <a:r>
              <a:rPr lang="en-US" altLang="ko-KR" sz="2100" b="1" dirty="0" err="1" smtClean="0"/>
              <a:t>numpy</a:t>
            </a:r>
            <a:r>
              <a:rPr lang="en-US" altLang="ko-KR" sz="2100" b="1" dirty="0" smtClean="0"/>
              <a:t> as np</a:t>
            </a:r>
            <a:r>
              <a:rPr lang="en-US" altLang="ko-KR" sz="2000" b="1" dirty="0" smtClean="0"/>
              <a:t>	</a:t>
            </a:r>
            <a:r>
              <a:rPr lang="en-US" altLang="ko-KR" sz="1400" dirty="0" smtClean="0"/>
              <a:t>#</a:t>
            </a:r>
            <a:r>
              <a:rPr lang="en-US" altLang="ko-KR" sz="1400" dirty="0" err="1" smtClean="0"/>
              <a:t>numpy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np</a:t>
            </a:r>
            <a:r>
              <a:rPr lang="ko-KR" altLang="en-US" sz="1400" dirty="0" smtClean="0"/>
              <a:t>라는 이름으로 가져와라 뜻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np</a:t>
            </a:r>
            <a:r>
              <a:rPr lang="ko-KR" altLang="en-US" sz="1400" dirty="0"/>
              <a:t>를 통해 </a:t>
            </a:r>
            <a:r>
              <a:rPr lang="ko-KR" altLang="en-US" sz="1400" dirty="0" smtClean="0"/>
              <a:t>참조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lvl="2" fontAlgn="base"/>
            <a:endParaRPr lang="en-US" altLang="ko-KR" sz="1800" dirty="0" smtClean="0"/>
          </a:p>
          <a:p>
            <a:pPr lvl="1" fontAlgn="base"/>
            <a:r>
              <a:rPr lang="ko-KR" altLang="en-US" sz="1900" dirty="0" smtClean="0"/>
              <a:t>넘파이 </a:t>
            </a:r>
            <a:r>
              <a:rPr lang="ko-KR" altLang="en-US" sz="1900" b="1" dirty="0" smtClean="0"/>
              <a:t>배열 생성하</a:t>
            </a:r>
            <a:r>
              <a:rPr lang="ko-KR" altLang="en-US" sz="1900" b="1" dirty="0" smtClean="0"/>
              <a:t>기 </a:t>
            </a:r>
            <a:r>
              <a:rPr lang="en-US" altLang="ko-KR" sz="1900" dirty="0" smtClean="0"/>
              <a:t>&gt;&gt;</a:t>
            </a:r>
            <a:r>
              <a:rPr lang="ko-KR" altLang="en-US" sz="1900" dirty="0" smtClean="0"/>
              <a:t> </a:t>
            </a:r>
            <a:r>
              <a:rPr lang="en-US" altLang="ko-KR" b="1" dirty="0" err="1" smtClean="0"/>
              <a:t>np.array</a:t>
            </a:r>
            <a:r>
              <a:rPr lang="en-US" altLang="ko-KR" b="1" dirty="0" smtClean="0"/>
              <a:t>() </a:t>
            </a:r>
            <a:r>
              <a:rPr lang="ko-KR" altLang="en-US" sz="1900" dirty="0" smtClean="0"/>
              <a:t>매서드를 사용</a:t>
            </a:r>
          </a:p>
          <a:p>
            <a:pPr lvl="2" fontAlgn="base"/>
            <a:r>
              <a:rPr lang="ko-KR" altLang="en-US" dirty="0" smtClean="0"/>
              <a:t>파이썬의 리스트를 인수로 받아 넘파이 라이브러리가 제공하는 특수한 형태의 배열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numpy.ndarray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을 반환함</a:t>
            </a:r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sz="1900" dirty="0" smtClean="0"/>
              <a:t>넘파이의 </a:t>
            </a:r>
            <a:r>
              <a:rPr lang="ko-KR" altLang="en-US" sz="1900" b="1" dirty="0" smtClean="0"/>
              <a:t>산술 연산 </a:t>
            </a:r>
            <a:r>
              <a:rPr lang="en-US" altLang="ko-KR" sz="1900" dirty="0" smtClean="0"/>
              <a:t>&gt;&gt;</a:t>
            </a:r>
            <a:r>
              <a:rPr lang="ko-KR" altLang="en-US" sz="1900" dirty="0" smtClean="0"/>
              <a:t> </a:t>
            </a:r>
            <a:r>
              <a:rPr lang="ko-KR" altLang="en-US" sz="1700" dirty="0" smtClean="0"/>
              <a:t>넘파이 배열로 산술연산 수행가능</a:t>
            </a:r>
          </a:p>
          <a:p>
            <a:pPr lvl="3" fontAlgn="base"/>
            <a:r>
              <a:rPr lang="ko-KR" altLang="en-US" b="1" dirty="0" smtClean="0">
                <a:solidFill>
                  <a:srgbClr val="C00000"/>
                </a:solidFill>
              </a:rPr>
              <a:t>주의</a:t>
            </a:r>
            <a:r>
              <a:rPr lang="en-US" altLang="ko-KR" b="1" dirty="0" smtClean="0">
                <a:solidFill>
                  <a:srgbClr val="C00000"/>
                </a:solidFill>
              </a:rPr>
              <a:t>) </a:t>
            </a:r>
            <a:r>
              <a:rPr lang="ko-KR" altLang="en-US" b="1" dirty="0" smtClean="0">
                <a:solidFill>
                  <a:srgbClr val="C00000"/>
                </a:solidFill>
              </a:rPr>
              <a:t>배열 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r>
              <a:rPr lang="ko-KR" altLang="en-US" b="1" dirty="0" smtClean="0">
                <a:solidFill>
                  <a:srgbClr val="C00000"/>
                </a:solidFill>
              </a:rPr>
              <a:t>와 </a:t>
            </a:r>
            <a:r>
              <a:rPr lang="en-US" altLang="ko-KR" b="1" dirty="0" smtClean="0">
                <a:solidFill>
                  <a:srgbClr val="C00000"/>
                </a:solidFill>
              </a:rPr>
              <a:t>y</a:t>
            </a:r>
            <a:r>
              <a:rPr lang="ko-KR" altLang="en-US" b="1" dirty="0" smtClean="0">
                <a:solidFill>
                  <a:srgbClr val="C00000"/>
                </a:solidFill>
              </a:rPr>
              <a:t>의 원소 수가 같다는 것</a:t>
            </a:r>
            <a:r>
              <a:rPr lang="en-US" altLang="ko-KR" b="1" dirty="0" smtClean="0">
                <a:solidFill>
                  <a:srgbClr val="C00000"/>
                </a:solidFill>
              </a:rPr>
              <a:t>! </a:t>
            </a:r>
            <a:r>
              <a:rPr lang="en-US" altLang="ko-KR" dirty="0" smtClean="0"/>
              <a:t>→ (</a:t>
            </a:r>
            <a:r>
              <a:rPr lang="ko-KR" altLang="en-US" dirty="0" smtClean="0"/>
              <a:t>다르면 오류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 fontAlgn="base"/>
            <a:r>
              <a:rPr lang="ko-KR" altLang="en-US" sz="1700" dirty="0" smtClean="0"/>
              <a:t>원소별 계산뿐 아니라 넘파이 배열과 수치 하나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스칼라 값</a:t>
            </a:r>
            <a:r>
              <a:rPr lang="en-US" altLang="ko-KR" sz="1700" dirty="0" smtClean="0"/>
              <a:t>)</a:t>
            </a:r>
            <a:r>
              <a:rPr lang="ko-KR" altLang="en-US" sz="1700" dirty="0" smtClean="0"/>
              <a:t>의 조합으로 된 산술연산도 수행 가능 → 스칼라 값과의 계산이 넘파이 배열의 원소별로 한 번씩 수행됨 </a:t>
            </a:r>
            <a:r>
              <a:rPr lang="en-US" altLang="ko-KR" sz="1700" b="1" dirty="0" smtClean="0"/>
              <a:t>[</a:t>
            </a:r>
            <a:r>
              <a:rPr lang="ko-KR" altLang="en-US" sz="1700" b="1" dirty="0" smtClean="0"/>
              <a:t>브로드캐스트</a:t>
            </a:r>
            <a:r>
              <a:rPr lang="en-US" altLang="ko-KR" sz="1700" b="1" dirty="0" smtClean="0"/>
              <a:t>]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6912769" y="114304"/>
            <a:ext cx="335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 smtClean="0"/>
              <a:t>Chapter 1. </a:t>
            </a:r>
            <a:r>
              <a:rPr kumimoji="1" lang="ko-KR" altLang="en-US" sz="1600" b="1" dirty="0" smtClean="0"/>
              <a:t>헬로 파이썬</a:t>
            </a:r>
            <a:endParaRPr kumimoji="1" lang="ko-KR" altLang="en-US" sz="1600" b="1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8872538" y="6243637"/>
            <a:ext cx="31337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600" b="1" dirty="0" smtClean="0"/>
              <a:t>Code</a:t>
            </a:r>
            <a:r>
              <a:rPr kumimoji="1" lang="ko-KR" altLang="en-US" sz="1600" b="1" dirty="0" smtClean="0"/>
              <a:t> 예시 </a:t>
            </a:r>
            <a:r>
              <a:rPr kumimoji="1" lang="en-US" altLang="ko-KR" sz="1600" b="1" dirty="0" smtClean="0"/>
              <a:t>: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err="1" smtClean="0"/>
              <a:t>numpyPractice.py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00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1827</Words>
  <Application>Microsoft Macintosh PowerPoint</Application>
  <PresentationFormat>와이드스크린</PresentationFormat>
  <Paragraphs>352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Wingdings</vt:lpstr>
      <vt:lpstr>Arial</vt:lpstr>
      <vt:lpstr>Office 테마</vt:lpstr>
      <vt:lpstr>PowerPoint 프레젠테이션</vt:lpstr>
      <vt:lpstr>PowerPoint 프레젠테이션</vt:lpstr>
      <vt:lpstr>1. Overview &amp; Ready to go</vt:lpstr>
      <vt:lpstr>1. Overview &amp; Ready to go</vt:lpstr>
      <vt:lpstr>1. Overview &amp; Ready to go</vt:lpstr>
      <vt:lpstr>1. Overview &amp; Ready to go</vt:lpstr>
      <vt:lpstr>2. Python Class</vt:lpstr>
      <vt:lpstr>2. Python Class</vt:lpstr>
      <vt:lpstr>3. numpy</vt:lpstr>
      <vt:lpstr>3. numpy</vt:lpstr>
      <vt:lpstr>3. numpy</vt:lpstr>
      <vt:lpstr>4. matplotlib</vt:lpstr>
      <vt:lpstr>5. 정리</vt:lpstr>
      <vt:lpstr>PowerPoint 프레젠테이션</vt:lpstr>
      <vt:lpstr>1. 퍼셉트론이란?</vt:lpstr>
      <vt:lpstr>1. 퍼셉트론이란?</vt:lpstr>
      <vt:lpstr>1. 퍼셉트론이란?</vt:lpstr>
      <vt:lpstr>2. 단순한 논리 회로</vt:lpstr>
      <vt:lpstr>2. 단순한 논리 회로</vt:lpstr>
      <vt:lpstr>3. 퍼셉트론 구현하기</vt:lpstr>
      <vt:lpstr>3. 퍼셉트론 구현하기</vt:lpstr>
      <vt:lpstr>3. 퍼셉트론 구현하기</vt:lpstr>
      <vt:lpstr>4. 퍼셉트론의 한계</vt:lpstr>
      <vt:lpstr>5. 다층 퍼셉트론이 출동한다면</vt:lpstr>
      <vt:lpstr>5. 다층 퍼셉트론이 출동한다면</vt:lpstr>
      <vt:lpstr>6. NAND에서 컴퓨터까지</vt:lpstr>
      <vt:lpstr>7. 정리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남현길</dc:creator>
  <cp:lastModifiedBy>남현길</cp:lastModifiedBy>
  <cp:revision>25</cp:revision>
  <dcterms:created xsi:type="dcterms:W3CDTF">2018-01-24T02:50:43Z</dcterms:created>
  <dcterms:modified xsi:type="dcterms:W3CDTF">2018-01-24T05:39:25Z</dcterms:modified>
</cp:coreProperties>
</file>